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6858000" cx="9144000"/>
  <p:notesSz cx="6858000" cy="9144000"/>
  <p:embeddedFontLst>
    <p:embeddedFont>
      <p:font typeface="Helvetica Neue"/>
      <p:regular r:id="rId95"/>
      <p:bold r:id="rId96"/>
      <p:italic r:id="rId97"/>
      <p:boldItalic r:id="rId98"/>
    </p:embeddedFont>
    <p:embeddedFont>
      <p:font typeface="Gill Sans"/>
      <p:regular r:id="rId99"/>
      <p:bold r:id="rId100"/>
    </p:embeddedFont>
    <p:embeddedFont>
      <p:font typeface="Century Gothic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697A3CD-701B-4209-A6A5-DB0E7AC642BE}">
  <a:tblStyle styleId="{5697A3CD-701B-4209-A6A5-DB0E7AC642BE}" styleName="Table_0"/>
  <a:tblStyle styleId="{B94B32D8-E6C5-41CD-B3B4-187C4B7BAE4F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schemas.openxmlformats.org/officeDocument/2006/relationships/font" Target="fonts/CenturyGothic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CenturyGothic-italic.fntdata"/><Relationship Id="rId102" Type="http://schemas.openxmlformats.org/officeDocument/2006/relationships/font" Target="fonts/CenturyGothic-bold.fntdata"/><Relationship Id="rId101" Type="http://schemas.openxmlformats.org/officeDocument/2006/relationships/font" Target="fonts/CenturyGothic-regular.fntdata"/><Relationship Id="rId100" Type="http://schemas.openxmlformats.org/officeDocument/2006/relationships/font" Target="fonts/GillSa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HelveticaNeue-regular.fntdata"/><Relationship Id="rId94" Type="http://schemas.openxmlformats.org/officeDocument/2006/relationships/slide" Target="slides/slide89.xml"/><Relationship Id="rId97" Type="http://schemas.openxmlformats.org/officeDocument/2006/relationships/font" Target="fonts/HelveticaNeue-italic.fntdata"/><Relationship Id="rId96" Type="http://schemas.openxmlformats.org/officeDocument/2006/relationships/font" Target="fonts/HelveticaNeue-bold.fntdata"/><Relationship Id="rId11" Type="http://schemas.openxmlformats.org/officeDocument/2006/relationships/slide" Target="slides/slide6.xml"/><Relationship Id="rId99" Type="http://schemas.openxmlformats.org/officeDocument/2006/relationships/font" Target="fonts/GillSans-regular.fntdata"/><Relationship Id="rId10" Type="http://schemas.openxmlformats.org/officeDocument/2006/relationships/slide" Target="slides/slide5.xml"/><Relationship Id="rId98" Type="http://schemas.openxmlformats.org/officeDocument/2006/relationships/font" Target="fonts/HelveticaNeue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3" name="Shape 7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9" name="Shape 7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1" name="Shape 8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8" name="Shape 8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0" name="Shape 8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3" name="Shape 9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" name="Shape 9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8" name="Shape 9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8" name="Shape 9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7" name="Shape 9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4" name="Shape 10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8" name="Shape 10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9" name="Shape 10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8" name="Shape 10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6" name="Shape 10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2" name="Shape 10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9" name="Shape 10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6" name="Shape 10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9" name="Shape 10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5" name="Shape 10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1" name="Shape 10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7" name="Shape 10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Diapositive de titr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367D9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Century Gothic"/>
              <a:buNone/>
              <a:defRPr b="1" i="0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FFFFFF"/>
              </a:buClr>
              <a:buFont typeface="Arial"/>
              <a:buNone/>
              <a:defRPr b="0" i="0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 avec légen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1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2" name="Shape 7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re et texte vertical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itre vertical et text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re et contenu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re seul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V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uvaise BP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5915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39" name="Shape 39"/>
          <p:cNvSpPr/>
          <p:nvPr/>
        </p:nvSpPr>
        <p:spPr>
          <a:xfrm>
            <a:off x="6588224" y="1628800"/>
            <a:ext cx="2088232" cy="446449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367D9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RAPPEL</a:t>
            </a:r>
          </a:p>
          <a:p>
            <a:pPr indent="0" lvl="0" marL="0" marR="0" rtl="0" algn="l">
              <a:spcBef>
                <a:spcPts val="120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BP</a:t>
            </a: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doit être :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586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Universelle</a:t>
            </a: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Consensuelle</a:t>
            </a: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Vérifiable</a:t>
            </a: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Réaliste</a:t>
            </a:r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rgbClr val="205867"/>
              </a:buClr>
              <a:buSzPct val="100000"/>
              <a:buFont typeface="Noto Sans Symbols"/>
              <a:buChar char="✓"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Utile</a:t>
            </a:r>
          </a:p>
          <a:p>
            <a:pPr indent="0" lvl="0" marL="0" marR="0" rtl="0" algn="l"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rgbClr val="20586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Nouveau logo Opquast" id="40" name="Shape 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50242" y="5445223"/>
            <a:ext cx="1764195" cy="4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Titre de sec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1" i="0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eux contenu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is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u avec légen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1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fr-FR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6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jpg"/><Relationship Id="rId10" Type="http://schemas.openxmlformats.org/officeDocument/2006/relationships/image" Target="../media/image42.jpg"/><Relationship Id="rId1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Relationship Id="rId4" Type="http://schemas.openxmlformats.org/officeDocument/2006/relationships/image" Target="../media/image37.jpg"/><Relationship Id="rId9" Type="http://schemas.openxmlformats.org/officeDocument/2006/relationships/image" Target="../media/image35.jpg"/><Relationship Id="rId5" Type="http://schemas.openxmlformats.org/officeDocument/2006/relationships/image" Target="../media/image40.jpg"/><Relationship Id="rId6" Type="http://schemas.openxmlformats.org/officeDocument/2006/relationships/image" Target="../media/image39.png"/><Relationship Id="rId7" Type="http://schemas.openxmlformats.org/officeDocument/2006/relationships/image" Target="../media/image36.jpg"/><Relationship Id="rId8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3.jpg"/><Relationship Id="rId1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4.gif"/><Relationship Id="rId5" Type="http://schemas.openxmlformats.org/officeDocument/2006/relationships/image" Target="../media/image11.jpg"/><Relationship Id="rId6" Type="http://schemas.openxmlformats.org/officeDocument/2006/relationships/image" Target="../media/image14.jp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.png"/><Relationship Id="rId11" Type="http://schemas.openxmlformats.org/officeDocument/2006/relationships/image" Target="../media/image52.png"/><Relationship Id="rId22" Type="http://schemas.openxmlformats.org/officeDocument/2006/relationships/image" Target="../media/image65.png"/><Relationship Id="rId10" Type="http://schemas.openxmlformats.org/officeDocument/2006/relationships/image" Target="../media/image48.png"/><Relationship Id="rId21" Type="http://schemas.openxmlformats.org/officeDocument/2006/relationships/image" Target="../media/image64.png"/><Relationship Id="rId13" Type="http://schemas.openxmlformats.org/officeDocument/2006/relationships/image" Target="../media/image53.png"/><Relationship Id="rId1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jpg"/><Relationship Id="rId4" Type="http://schemas.openxmlformats.org/officeDocument/2006/relationships/image" Target="../media/image46.jpg"/><Relationship Id="rId9" Type="http://schemas.openxmlformats.org/officeDocument/2006/relationships/image" Target="../media/image49.png"/><Relationship Id="rId15" Type="http://schemas.openxmlformats.org/officeDocument/2006/relationships/image" Target="../media/image58.png"/><Relationship Id="rId14" Type="http://schemas.openxmlformats.org/officeDocument/2006/relationships/image" Target="../media/image54.png"/><Relationship Id="rId17" Type="http://schemas.openxmlformats.org/officeDocument/2006/relationships/image" Target="../media/image55.png"/><Relationship Id="rId16" Type="http://schemas.openxmlformats.org/officeDocument/2006/relationships/image" Target="../media/image61.png"/><Relationship Id="rId5" Type="http://schemas.openxmlformats.org/officeDocument/2006/relationships/image" Target="../media/image56.jpg"/><Relationship Id="rId19" Type="http://schemas.openxmlformats.org/officeDocument/2006/relationships/image" Target="../media/image57.png"/><Relationship Id="rId6" Type="http://schemas.openxmlformats.org/officeDocument/2006/relationships/image" Target="../media/image51.png"/><Relationship Id="rId18" Type="http://schemas.openxmlformats.org/officeDocument/2006/relationships/image" Target="../media/image60.png"/><Relationship Id="rId7" Type="http://schemas.openxmlformats.org/officeDocument/2006/relationships/image" Target="../media/image45.png"/><Relationship Id="rId8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9" Type="http://schemas.openxmlformats.org/officeDocument/2006/relationships/image" Target="../media/image69.jpg"/><Relationship Id="rId5" Type="http://schemas.openxmlformats.org/officeDocument/2006/relationships/image" Target="../media/image68.jpg"/><Relationship Id="rId6" Type="http://schemas.openxmlformats.org/officeDocument/2006/relationships/image" Target="../media/image66.jpg"/><Relationship Id="rId7" Type="http://schemas.openxmlformats.org/officeDocument/2006/relationships/image" Target="../media/image70.jpg"/><Relationship Id="rId8" Type="http://schemas.openxmlformats.org/officeDocument/2006/relationships/image" Target="../media/image7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78.png"/><Relationship Id="rId7" Type="http://schemas.openxmlformats.org/officeDocument/2006/relationships/image" Target="../media/image83.png"/><Relationship Id="rId8" Type="http://schemas.openxmlformats.org/officeDocument/2006/relationships/image" Target="../media/image8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0.jpg"/><Relationship Id="rId4" Type="http://schemas.openxmlformats.org/officeDocument/2006/relationships/image" Target="../media/image85.jpg"/><Relationship Id="rId5" Type="http://schemas.openxmlformats.org/officeDocument/2006/relationships/image" Target="../media/image86.jpg"/><Relationship Id="rId6" Type="http://schemas.openxmlformats.org/officeDocument/2006/relationships/image" Target="../media/image88.jpg"/><Relationship Id="rId7" Type="http://schemas.openxmlformats.org/officeDocument/2006/relationships/image" Target="../media/image8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1.png"/><Relationship Id="rId4" Type="http://schemas.openxmlformats.org/officeDocument/2006/relationships/image" Target="../media/image152.png"/><Relationship Id="rId5" Type="http://schemas.openxmlformats.org/officeDocument/2006/relationships/image" Target="../media/image89.png"/><Relationship Id="rId6" Type="http://schemas.openxmlformats.org/officeDocument/2006/relationships/image" Target="../media/image9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4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4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1.jpg"/><Relationship Id="rId4" Type="http://schemas.openxmlformats.org/officeDocument/2006/relationships/image" Target="../media/image9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5.jpg"/><Relationship Id="rId4" Type="http://schemas.openxmlformats.org/officeDocument/2006/relationships/image" Target="../media/image98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0.jpg"/><Relationship Id="rId4" Type="http://schemas.openxmlformats.org/officeDocument/2006/relationships/image" Target="../media/image10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7.png"/><Relationship Id="rId4" Type="http://schemas.openxmlformats.org/officeDocument/2006/relationships/image" Target="../media/image10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9.png"/><Relationship Id="rId4" Type="http://schemas.openxmlformats.org/officeDocument/2006/relationships/image" Target="../media/image103.png"/><Relationship Id="rId5" Type="http://schemas.openxmlformats.org/officeDocument/2006/relationships/image" Target="../media/image151.png"/><Relationship Id="rId6" Type="http://schemas.openxmlformats.org/officeDocument/2006/relationships/image" Target="../media/image110.png"/><Relationship Id="rId7" Type="http://schemas.openxmlformats.org/officeDocument/2006/relationships/image" Target="../media/image10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9.jpg"/><Relationship Id="rId4" Type="http://schemas.openxmlformats.org/officeDocument/2006/relationships/image" Target="../media/image107.jpg"/><Relationship Id="rId5" Type="http://schemas.openxmlformats.org/officeDocument/2006/relationships/image" Target="../media/image108.jpg"/><Relationship Id="rId6" Type="http://schemas.openxmlformats.org/officeDocument/2006/relationships/image" Target="../media/image111.png"/><Relationship Id="rId7" Type="http://schemas.openxmlformats.org/officeDocument/2006/relationships/image" Target="../media/image114.png"/><Relationship Id="rId8" Type="http://schemas.openxmlformats.org/officeDocument/2006/relationships/image" Target="../media/image11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2.jpg"/><Relationship Id="rId4" Type="http://schemas.openxmlformats.org/officeDocument/2006/relationships/image" Target="../media/image115.jpg"/><Relationship Id="rId5" Type="http://schemas.openxmlformats.org/officeDocument/2006/relationships/image" Target="../media/image116.jpg"/><Relationship Id="rId6" Type="http://schemas.openxmlformats.org/officeDocument/2006/relationships/image" Target="../media/image119.jpg"/><Relationship Id="rId7" Type="http://schemas.openxmlformats.org/officeDocument/2006/relationships/image" Target="../media/image117.jpg"/><Relationship Id="rId8" Type="http://schemas.openxmlformats.org/officeDocument/2006/relationships/image" Target="../media/image121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2.jpg"/><Relationship Id="rId4" Type="http://schemas.openxmlformats.org/officeDocument/2006/relationships/image" Target="../media/image120.jpg"/><Relationship Id="rId5" Type="http://schemas.openxmlformats.org/officeDocument/2006/relationships/image" Target="../media/image149.jpg"/><Relationship Id="rId6" Type="http://schemas.openxmlformats.org/officeDocument/2006/relationships/image" Target="../media/image118.jpg"/><Relationship Id="rId7" Type="http://schemas.openxmlformats.org/officeDocument/2006/relationships/image" Target="../media/image128.jpg"/><Relationship Id="rId8" Type="http://schemas.openxmlformats.org/officeDocument/2006/relationships/image" Target="../media/image1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4.png"/><Relationship Id="rId4" Type="http://schemas.openxmlformats.org/officeDocument/2006/relationships/image" Target="../media/image126.png"/><Relationship Id="rId5" Type="http://schemas.openxmlformats.org/officeDocument/2006/relationships/image" Target="../media/image125.png"/><Relationship Id="rId6" Type="http://schemas.openxmlformats.org/officeDocument/2006/relationships/image" Target="../media/image123.png"/><Relationship Id="rId7" Type="http://schemas.openxmlformats.org/officeDocument/2006/relationships/image" Target="../media/image130.png"/><Relationship Id="rId8" Type="http://schemas.openxmlformats.org/officeDocument/2006/relationships/image" Target="../media/image1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1.png"/><Relationship Id="rId4" Type="http://schemas.openxmlformats.org/officeDocument/2006/relationships/image" Target="../media/image133.png"/><Relationship Id="rId5" Type="http://schemas.openxmlformats.org/officeDocument/2006/relationships/image" Target="../media/image132.png"/><Relationship Id="rId6" Type="http://schemas.openxmlformats.org/officeDocument/2006/relationships/image" Target="../media/image137.png"/><Relationship Id="rId7" Type="http://schemas.openxmlformats.org/officeDocument/2006/relationships/image" Target="../media/image13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8.png"/><Relationship Id="rId4" Type="http://schemas.openxmlformats.org/officeDocument/2006/relationships/image" Target="../media/image134.png"/><Relationship Id="rId5" Type="http://schemas.openxmlformats.org/officeDocument/2006/relationships/image" Target="../media/image136.png"/><Relationship Id="rId6" Type="http://schemas.openxmlformats.org/officeDocument/2006/relationships/image" Target="../media/image150.png"/><Relationship Id="rId7" Type="http://schemas.openxmlformats.org/officeDocument/2006/relationships/image" Target="../media/image14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9.jpg"/><Relationship Id="rId4" Type="http://schemas.openxmlformats.org/officeDocument/2006/relationships/image" Target="../media/image136.png"/><Relationship Id="rId5" Type="http://schemas.openxmlformats.org/officeDocument/2006/relationships/image" Target="../media/image1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1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://creativecommons.org/licenses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47.png"/><Relationship Id="rId6" Type="http://schemas.openxmlformats.org/officeDocument/2006/relationships/image" Target="../media/image5.png"/><Relationship Id="rId7" Type="http://schemas.openxmlformats.org/officeDocument/2006/relationships/image" Target="../media/image1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Web</a:t>
            </a:r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Webforce3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3/4 mai 2016</a:t>
            </a:r>
          </a:p>
        </p:txBody>
      </p:sp>
      <p:sp>
        <p:nvSpPr>
          <p:cNvPr id="95" name="Shape 95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fr-FR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 – 3/4 mai 2016</a:t>
            </a:r>
          </a:p>
        </p:txBody>
      </p:sp>
      <p:sp>
        <p:nvSpPr>
          <p:cNvPr id="96" name="Shape 96"/>
          <p:cNvSpPr/>
          <p:nvPr/>
        </p:nvSpPr>
        <p:spPr>
          <a:xfrm>
            <a:off x="263094" y="6007326"/>
            <a:ext cx="8629385" cy="64874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3175" lvl="0" marL="1793875" marR="0" rtl="0" algn="l">
              <a:spcBef>
                <a:spcPts val="0"/>
              </a:spcBef>
              <a:buSzPct val="25000"/>
              <a:buNone/>
            </a:pPr>
            <a:r>
              <a:rPr b="0" i="0" lang="fr-FR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 support est en Creative Commons (</a:t>
            </a:r>
            <a:r>
              <a:rPr b="0" i="0" lang="fr-FR" sz="1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http://creativecommons.org/licenses</a:t>
            </a:r>
            <a:r>
              <a:rPr b="0" i="0" lang="fr-FR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indent="-3175" lvl="0" marL="1793875" marR="0" rtl="0" algn="l">
              <a:spcBef>
                <a:spcPts val="0"/>
              </a:spcBef>
              <a:buSzPct val="25000"/>
              <a:buNone/>
            </a:pPr>
            <a:r>
              <a:rPr b="0" i="0" lang="fr-FR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CC BY-SA - Attribution - Partage dans les Mêmes Conditions  </a:t>
            </a:r>
          </a:p>
        </p:txBody>
      </p:sp>
      <p:pic>
        <p:nvPicPr>
          <p:cNvPr descr="http://creativecommons.org.nz/wp-content/uploads/2012/05/by-sa.png" id="97" name="Shape 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320" y="6007326"/>
            <a:ext cx="1841590" cy="64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Avant-propos : normes et accessibilité</a:t>
            </a:r>
          </a:p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normes et standards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600200"/>
            <a:ext cx="397078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World Wide Web Consortium, abrégé par le sigle W3C, est un organisme de standardisation à but non lucratif, fondé en octobre 1994 chargé de promouvoir la compatibilité des technologies du World Wide Web</a:t>
            </a: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9621" l="0" r="0" t="9621"/>
          <a:stretch/>
        </p:blipFill>
        <p:spPr>
          <a:xfrm>
            <a:off x="4644007" y="1484783"/>
            <a:ext cx="4186808" cy="230258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4860032" y="4005064"/>
            <a:ext cx="3528391" cy="181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HTML5, HTML, XHTML, XML, RDF, SPARQL, CSS, XSL, PNG, SVG, SOAP.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quoi est-ce important ?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57200" y="1600200"/>
            <a:ext cx="397078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cas de doute, les spécifications sont nos meilleures amies : </a:t>
            </a: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66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480"/>
              </a:spcBef>
              <a:buClr>
                <a:srgbClr val="FF6600"/>
              </a:buClr>
              <a:buSzPct val="25000"/>
              <a:buFont typeface="Arial"/>
              <a:buNone/>
            </a:pPr>
            <a:r>
              <a:rPr b="0" i="1" lang="fr-FR" sz="2400" u="none" cap="none" strike="noStrike">
                <a:solidFill>
                  <a:srgbClr val="FF6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h1–h6 </a:t>
            </a:r>
            <a:r>
              <a:rPr b="0" i="1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elements must not be used to markup subheadings, subtitles, alternative titles and taglines unless intended to be the heading for a new section or subsection.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9621" l="0" r="0" t="9621"/>
          <a:stretch/>
        </p:blipFill>
        <p:spPr>
          <a:xfrm>
            <a:off x="4644007" y="1484783"/>
            <a:ext cx="4186808" cy="230258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4644007" y="4205987"/>
            <a:ext cx="410445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L’avantage d’une norme et ou d’une spécification est la capacité à faire autorité, comme une loi.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 comme une loi, une norme peut être mauvaise, elle n’en est pas moins applicable.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L’accessibilité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Déficience ≠ situation de handicap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8860" y="2636911"/>
            <a:ext cx="2273299" cy="3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139" y="2636911"/>
            <a:ext cx="2273299" cy="3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560" y="2636911"/>
            <a:ext cx="2273299" cy="38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3882876" y="5805264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Etat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899591" y="5805264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situation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6444207" y="5805264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L’accessibilité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Techniques d’assistance diverses pour des situations multiples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3918587" y="5805264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Situation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611560" y="5805264"/>
            <a:ext cx="19442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Technique d’assistance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6156176" y="5805264"/>
            <a:ext cx="25202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Technique d’assistance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8507" y="3068959"/>
            <a:ext cx="2381605" cy="280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4167" y="3212975"/>
            <a:ext cx="2274544" cy="269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552" y="3445562"/>
            <a:ext cx="2520279" cy="22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L’accessibilité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Tous en situation, un jour ou l’autre….</a:t>
            </a:r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112" y="2492896"/>
            <a:ext cx="2146300" cy="3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616" y="2492896"/>
            <a:ext cx="2146300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19828" l="5977" r="0" t="0"/>
          <a:stretch/>
        </p:blipFill>
        <p:spPr>
          <a:xfrm>
            <a:off x="2598216" y="1628800"/>
            <a:ext cx="3557959" cy="3600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6345146" y="4192487"/>
            <a:ext cx="2890664" cy="290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Auditif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5,1 million 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(3.3/1.5/3)</a:t>
            </a:r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2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fr-F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Dont 1% LSF</a:t>
            </a: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1554" y="5157192"/>
            <a:ext cx="1224135" cy="122413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handicap en chiffres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35495" y="1600200"/>
            <a:ext cx="2890664" cy="290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Visuel</a:t>
            </a:r>
          </a:p>
          <a:p>
            <a:pPr indent="0" lvl="0" marL="0" marR="0" rtl="0" algn="ctr">
              <a:spcBef>
                <a:spcPts val="4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1,7 million </a:t>
            </a:r>
            <a:r>
              <a:rPr b="0" i="0" lang="fr-FR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(5/9/2)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591" y="2564903"/>
            <a:ext cx="1296143" cy="129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9767" y="5301207"/>
            <a:ext cx="1019944" cy="101994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35495" y="4187664"/>
            <a:ext cx="2890664" cy="290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Intellectuel</a:t>
            </a:r>
          </a:p>
          <a:p>
            <a:pPr indent="0" lvl="0" marL="0" marR="0" rtl="0" algn="ctr">
              <a:spcBef>
                <a:spcPts val="4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0,7 million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6289848" y="1595375"/>
            <a:ext cx="2890664" cy="2908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Moteur</a:t>
            </a:r>
          </a:p>
          <a:p>
            <a:pPr indent="0" lvl="0" marL="0" marR="0" rtl="0" algn="ctr">
              <a:spcBef>
                <a:spcPts val="4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2,3 million 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(0.8)</a:t>
            </a: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0271" y="2636911"/>
            <a:ext cx="1194048" cy="1194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Shape 248"/>
          <p:cNvCxnSpPr/>
          <p:nvPr/>
        </p:nvCxnSpPr>
        <p:spPr>
          <a:xfrm flipH="1" rot="10800000">
            <a:off x="2339751" y="2204863"/>
            <a:ext cx="2376263" cy="936103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Shape 249"/>
          <p:cNvCxnSpPr/>
          <p:nvPr/>
        </p:nvCxnSpPr>
        <p:spPr>
          <a:xfrm flipH="1" rot="10800000">
            <a:off x="2123727" y="3789039"/>
            <a:ext cx="2304256" cy="1800199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Shape 250"/>
          <p:cNvCxnSpPr/>
          <p:nvPr/>
        </p:nvCxnSpPr>
        <p:spPr>
          <a:xfrm>
            <a:off x="5652119" y="4437112"/>
            <a:ext cx="1512167" cy="144016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Shape 251"/>
          <p:cNvCxnSpPr/>
          <p:nvPr/>
        </p:nvCxnSpPr>
        <p:spPr>
          <a:xfrm>
            <a:off x="5508103" y="2564903"/>
            <a:ext cx="1512167" cy="864095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Shape 252"/>
          <p:cNvSpPr txBox="1"/>
          <p:nvPr/>
        </p:nvSpPr>
        <p:spPr>
          <a:xfrm>
            <a:off x="3203848" y="5416623"/>
            <a:ext cx="2890664" cy="125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Daltoniens</a:t>
            </a:r>
          </a:p>
          <a:p>
            <a:pPr indent="0" lvl="0" marL="0" marR="0" rtl="0" algn="ctr">
              <a:spcBef>
                <a:spcPts val="4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millions</a:t>
            </a:r>
          </a:p>
        </p:txBody>
      </p:sp>
      <p:cxnSp>
        <p:nvCxnSpPr>
          <p:cNvPr id="253" name="Shape 253"/>
          <p:cNvCxnSpPr>
            <a:stCxn id="252" idx="0"/>
          </p:cNvCxnSpPr>
          <p:nvPr/>
        </p:nvCxnSpPr>
        <p:spPr>
          <a:xfrm flipH="1" rot="10800000">
            <a:off x="4649180" y="4437123"/>
            <a:ext cx="354900" cy="9795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handicap en chiffres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Sans oublier</a:t>
            </a:r>
          </a:p>
        </p:txBody>
      </p:sp>
      <p:pic>
        <p:nvPicPr>
          <p:cNvPr descr="Capture d’écran 2015-10-07 à 21.38.14.png"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1" y="2564903"/>
            <a:ext cx="1511299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27024" l="0" r="0" t="0"/>
          <a:stretch/>
        </p:blipFill>
        <p:spPr>
          <a:xfrm>
            <a:off x="3707903" y="2276872"/>
            <a:ext cx="2146300" cy="278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200" y="2924943"/>
            <a:ext cx="2274544" cy="269708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/>
          <p:nvPr/>
        </p:nvSpPr>
        <p:spPr>
          <a:xfrm>
            <a:off x="6948264" y="4509119"/>
            <a:ext cx="2016224" cy="7920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641237" y="5086925"/>
            <a:ext cx="20108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mobinautes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 millions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273132" y="5086925"/>
            <a:ext cx="27146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séniors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 millions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6372200" y="5086925"/>
            <a:ext cx="24482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Potentiellement, tout le monde….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L’accessibilité, c’est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457200" y="2204864"/>
            <a:ext cx="8229600" cy="3921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 </a:t>
            </a:r>
            <a:r>
              <a:rPr b="1" i="0" lang="fr-FR" sz="40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Servir contenu et fonctionnalité </a:t>
            </a:r>
            <a:r>
              <a:rPr b="0" i="0" lang="fr-FR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d’un site ou d’une application </a:t>
            </a:r>
            <a:r>
              <a:rPr b="1" i="0" lang="fr-FR" sz="40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 que soit le cadre </a:t>
            </a:r>
            <a:r>
              <a:rPr b="0" i="0" lang="fr-FR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d’utilisation de l’internaute</a:t>
            </a:r>
            <a:br>
              <a:rPr b="0" i="0" lang="fr-FR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(matériel, logiciel, contextuel)</a:t>
            </a:r>
          </a:p>
        </p:txBody>
      </p:sp>
      <p:sp>
        <p:nvSpPr>
          <p:cNvPr id="273" name="Shape 273"/>
          <p:cNvSpPr/>
          <p:nvPr/>
        </p:nvSpPr>
        <p:spPr>
          <a:xfrm>
            <a:off x="7243978" y="3989126"/>
            <a:ext cx="4243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»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utilisateurs multiples</a:t>
            </a:r>
          </a:p>
        </p:txBody>
      </p:sp>
      <p:pic>
        <p:nvPicPr>
          <p:cNvPr descr="http://www.appareil-auditif.pro/wp-content/uploads/2013/11/malentendant-sourd.jpg" id="279" name="Shape 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3514" y="3779139"/>
            <a:ext cx="2670180" cy="1780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280" name="Shape 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816" y="3788951"/>
            <a:ext cx="3393818" cy="1780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octeurclic.com/galerie-photos/image_2849_m.jpg" id="281" name="Shape 2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1098" y="3789039"/>
            <a:ext cx="2704948" cy="1780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2.e-monsite.com/2010/01/22/25327918accueil-bmp.bmp" id="282" name="Shape 2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6530" y="3779139"/>
            <a:ext cx="1743740" cy="1792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283" name="Shape 283"/>
          <p:cNvPicPr preferRelativeResize="0"/>
          <p:nvPr/>
        </p:nvPicPr>
        <p:blipFill rotWithShape="1">
          <a:blip r:embed="rId7">
            <a:alphaModFix/>
          </a:blip>
          <a:srcRect b="0" l="41044" r="0" t="9434"/>
          <a:stretch/>
        </p:blipFill>
        <p:spPr>
          <a:xfrm>
            <a:off x="1698721" y="1835108"/>
            <a:ext cx="1743348" cy="1780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yrol.free.fr/CINEMA/critiques/images/intouchables.jpg" id="284" name="Shape 284"/>
          <p:cNvPicPr preferRelativeResize="0"/>
          <p:nvPr/>
        </p:nvPicPr>
        <p:blipFill rotWithShape="1">
          <a:blip r:embed="rId8">
            <a:alphaModFix/>
          </a:blip>
          <a:srcRect b="0" l="7181" r="20886" t="0"/>
          <a:stretch/>
        </p:blipFill>
        <p:spPr>
          <a:xfrm>
            <a:off x="638" y="1844824"/>
            <a:ext cx="1698082" cy="1770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285" name="Shape 285"/>
          <p:cNvPicPr preferRelativeResize="0"/>
          <p:nvPr/>
        </p:nvPicPr>
        <p:blipFill rotWithShape="1">
          <a:blip r:embed="rId9">
            <a:alphaModFix/>
          </a:blip>
          <a:srcRect b="0" l="29936" r="6958" t="0"/>
          <a:stretch/>
        </p:blipFill>
        <p:spPr>
          <a:xfrm>
            <a:off x="3351801" y="1835108"/>
            <a:ext cx="2035101" cy="1782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286" name="Shape 286"/>
          <p:cNvPicPr preferRelativeResize="0"/>
          <p:nvPr/>
        </p:nvPicPr>
        <p:blipFill rotWithShape="1">
          <a:blip r:embed="rId10">
            <a:alphaModFix/>
          </a:blip>
          <a:srcRect b="0" l="28101" r="7122" t="0"/>
          <a:stretch/>
        </p:blipFill>
        <p:spPr>
          <a:xfrm>
            <a:off x="5369564" y="1825015"/>
            <a:ext cx="2064876" cy="1790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287" name="Shape 2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33935" y="1845008"/>
            <a:ext cx="1770308" cy="1770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2.cdscdn.com/pdt2/8/0/0/1/700x700/auc4029811210800/rw/loupe-lecture.jpg" id="288" name="Shape 288"/>
          <p:cNvPicPr preferRelativeResize="0"/>
          <p:nvPr/>
        </p:nvPicPr>
        <p:blipFill rotWithShape="1">
          <a:blip r:embed="rId12">
            <a:alphaModFix/>
          </a:blip>
          <a:srcRect b="16992" l="36898" r="-244" t="17824"/>
          <a:stretch/>
        </p:blipFill>
        <p:spPr>
          <a:xfrm>
            <a:off x="3774760" y="3777201"/>
            <a:ext cx="1739746" cy="179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23528" y="3069336"/>
            <a:ext cx="8280919" cy="1800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Chef de projet – innovation numérique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914400" marR="0" rtl="0" algn="l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bertrand@matge.com</a:t>
            </a:r>
          </a:p>
          <a:p>
            <a:pPr indent="0" lvl="2" marL="91440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@bmatge</a:t>
            </a:r>
          </a:p>
        </p:txBody>
      </p:sp>
      <p:sp>
        <p:nvSpPr>
          <p:cNvPr id="104" name="Shape 104"/>
          <p:cNvSpPr/>
          <p:nvPr/>
        </p:nvSpPr>
        <p:spPr>
          <a:xfrm>
            <a:off x="1187624" y="1949931"/>
            <a:ext cx="4817343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4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Bertrand Matge</a:t>
            </a: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8" y="3933726"/>
            <a:ext cx="358376" cy="26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2" y="4460696"/>
            <a:ext cx="397688" cy="36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07" name="Shape 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511" y="5897580"/>
            <a:ext cx="1094996" cy="423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08" name="Shape 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45794" y="5811637"/>
            <a:ext cx="1070421" cy="594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09" name="Shape 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8378" y="5870828"/>
            <a:ext cx="889685" cy="47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35879" y="5755864"/>
            <a:ext cx="720080" cy="7065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11" name="Shape 1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8916" y="5897582"/>
            <a:ext cx="1269333" cy="423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12" name="Shape 1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16000" y="5829012"/>
            <a:ext cx="1120496" cy="560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113" name="Shape 1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16520" y="3009477"/>
            <a:ext cx="718059" cy="71805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260763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2002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907703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2005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4258378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2010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5574660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2011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6951924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2015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176060" y="6474578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</a:p>
        </p:txBody>
      </p:sp>
      <p:pic>
        <p:nvPicPr>
          <p:cNvPr descr="Afficher l'image d'origine" id="120" name="Shape 1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41759" y="5805264"/>
            <a:ext cx="541922" cy="52891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3215406" y="6483816"/>
            <a:ext cx="8525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contextes multiples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98" y="4186305"/>
            <a:ext cx="1538414" cy="1020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061" y="5303216"/>
            <a:ext cx="1165490" cy="111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540" y="2021863"/>
            <a:ext cx="1130529" cy="101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982" y="3133700"/>
            <a:ext cx="1489648" cy="95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12069" y="2132856"/>
            <a:ext cx="736967" cy="73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14587" y="3047630"/>
            <a:ext cx="731932" cy="73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7903" y="3957367"/>
            <a:ext cx="745300" cy="73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10639" y="5783553"/>
            <a:ext cx="739830" cy="73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754321" y="4867105"/>
            <a:ext cx="652467" cy="73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2231573" y="2158441"/>
            <a:ext cx="879901" cy="48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13">
            <a:alphaModFix/>
          </a:blip>
          <a:srcRect b="0" l="0" r="13743" t="0"/>
          <a:stretch/>
        </p:blipFill>
        <p:spPr>
          <a:xfrm>
            <a:off x="2241077" y="3114496"/>
            <a:ext cx="860891" cy="99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flipH="1">
            <a:off x="2123727" y="5617573"/>
            <a:ext cx="1095591" cy="94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flipH="1">
            <a:off x="2263954" y="4586280"/>
            <a:ext cx="815138" cy="55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180185" y="2047563"/>
            <a:ext cx="1105370" cy="1105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17">
            <a:alphaModFix/>
          </a:blip>
          <a:srcRect b="29822" l="3417" r="3164" t="32637"/>
          <a:stretch/>
        </p:blipFill>
        <p:spPr>
          <a:xfrm>
            <a:off x="6926890" y="3083177"/>
            <a:ext cx="2093971" cy="61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18">
            <a:alphaModFix/>
          </a:blip>
          <a:srcRect b="8240" l="2557" r="2516" t="24845"/>
          <a:stretch/>
        </p:blipFill>
        <p:spPr>
          <a:xfrm>
            <a:off x="7130314" y="2276872"/>
            <a:ext cx="1624951" cy="57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19">
            <a:alphaModFix/>
          </a:blip>
          <a:srcRect b="18356" l="0" r="0" t="15890"/>
          <a:stretch/>
        </p:blipFill>
        <p:spPr>
          <a:xfrm>
            <a:off x="7174110" y="3934944"/>
            <a:ext cx="1523973" cy="100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20">
            <a:alphaModFix/>
          </a:blip>
          <a:srcRect b="0" l="1011" r="0" t="0"/>
          <a:stretch/>
        </p:blipFill>
        <p:spPr>
          <a:xfrm>
            <a:off x="4983008" y="5284133"/>
            <a:ext cx="1499722" cy="1164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49523" y="3818614"/>
            <a:ext cx="1566692" cy="79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22">
            <a:alphaModFix/>
          </a:blip>
          <a:srcRect b="0" l="0" r="0" t="10112"/>
          <a:stretch/>
        </p:blipFill>
        <p:spPr>
          <a:xfrm>
            <a:off x="6914915" y="5227498"/>
            <a:ext cx="2121579" cy="127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difficultés temporaires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://la.climatologie.free.fr/pheno-optique/halo1.jpg" id="320" name="Shape 320"/>
          <p:cNvPicPr preferRelativeResize="0"/>
          <p:nvPr/>
        </p:nvPicPr>
        <p:blipFill rotWithShape="1">
          <a:blip r:embed="rId3">
            <a:alphaModFix/>
          </a:blip>
          <a:srcRect b="0" l="11470" r="18517" t="0"/>
          <a:stretch/>
        </p:blipFill>
        <p:spPr>
          <a:xfrm>
            <a:off x="899591" y="1628800"/>
            <a:ext cx="1635780" cy="2311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tickeramoi.com/3454-3376-thickbox/sticker-interdiction-klaxonner.jpg" id="321" name="Shape 321"/>
          <p:cNvPicPr preferRelativeResize="0"/>
          <p:nvPr/>
        </p:nvPicPr>
        <p:blipFill rotWithShape="1">
          <a:blip r:embed="rId4">
            <a:alphaModFix/>
          </a:blip>
          <a:srcRect b="15531" l="15164" r="15163" t="15100"/>
          <a:stretch/>
        </p:blipFill>
        <p:spPr>
          <a:xfrm>
            <a:off x="3293892" y="4460166"/>
            <a:ext cx="1714378" cy="17069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ages.frandroid.com/wp-content/uploads/2013/12/DSC00028.jpg" id="322" name="Shape 322"/>
          <p:cNvPicPr preferRelativeResize="0"/>
          <p:nvPr/>
        </p:nvPicPr>
        <p:blipFill rotWithShape="1">
          <a:blip r:embed="rId5">
            <a:alphaModFix/>
          </a:blip>
          <a:srcRect b="7447" l="17427" r="13687" t="8351"/>
          <a:stretch/>
        </p:blipFill>
        <p:spPr>
          <a:xfrm flipH="1" rot="-5400000">
            <a:off x="3365236" y="1993069"/>
            <a:ext cx="2320110" cy="159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7125" y="4460166"/>
            <a:ext cx="2720713" cy="1742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324" name="Shape 3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6055" y="5038862"/>
            <a:ext cx="2040872" cy="1270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325" name="Shape 325"/>
          <p:cNvPicPr preferRelativeResize="0"/>
          <p:nvPr/>
        </p:nvPicPr>
        <p:blipFill rotWithShape="1">
          <a:blip r:embed="rId8">
            <a:alphaModFix/>
          </a:blip>
          <a:srcRect b="0" l="39352" r="20917" t="0"/>
          <a:stretch/>
        </p:blipFill>
        <p:spPr>
          <a:xfrm>
            <a:off x="6557657" y="1628800"/>
            <a:ext cx="1626892" cy="2311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326" name="Shape 326"/>
          <p:cNvPicPr preferRelativeResize="0"/>
          <p:nvPr/>
        </p:nvPicPr>
        <p:blipFill rotWithShape="1">
          <a:blip r:embed="rId9">
            <a:alphaModFix/>
          </a:blip>
          <a:srcRect b="0" l="24918" r="30237" t="0"/>
          <a:stretch/>
        </p:blipFill>
        <p:spPr>
          <a:xfrm>
            <a:off x="7020271" y="4354155"/>
            <a:ext cx="1524319" cy="191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 est le carré rouge ? </a:t>
            </a:r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1628800"/>
            <a:ext cx="6576840" cy="438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Environ 8,5% de daltoniens</a:t>
            </a: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016" y="3717032"/>
            <a:ext cx="4212359" cy="28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528" y="1484783"/>
            <a:ext cx="4199399" cy="279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Dans quelle zone est Montpellier ?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007" y="1556791"/>
            <a:ext cx="3674561" cy="518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535" y="1556791"/>
            <a:ext cx="3674561" cy="518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Prévenir les risques</a:t>
            </a: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412" y="2732808"/>
            <a:ext cx="4355206" cy="211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9396" y="2258210"/>
            <a:ext cx="4131078" cy="200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0903" y="4586696"/>
            <a:ext cx="4124614" cy="2004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250340" y="3024568"/>
            <a:ext cx="3818696" cy="1533107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Combattre les préjugés</a:t>
            </a:r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Accessible = moche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 b="61144" l="0" r="0" t="0"/>
          <a:stretch/>
        </p:blipFill>
        <p:spPr>
          <a:xfrm>
            <a:off x="345081" y="1418307"/>
            <a:ext cx="2384126" cy="215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 rotWithShape="1">
          <a:blip r:embed="rId4">
            <a:alphaModFix/>
          </a:blip>
          <a:srcRect b="8080" l="0" r="0" t="0"/>
          <a:stretch/>
        </p:blipFill>
        <p:spPr>
          <a:xfrm>
            <a:off x="3202402" y="1409178"/>
            <a:ext cx="2593732" cy="215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 rotWithShape="1">
          <a:blip r:embed="rId5">
            <a:alphaModFix/>
          </a:blip>
          <a:srcRect b="7294" l="0" r="0" t="0"/>
          <a:stretch/>
        </p:blipFill>
        <p:spPr>
          <a:xfrm>
            <a:off x="6156176" y="1390882"/>
            <a:ext cx="2618148" cy="2154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368" y="4665251"/>
            <a:ext cx="2376838" cy="214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7">
            <a:alphaModFix/>
          </a:blip>
          <a:srcRect b="8080" l="0" r="0" t="0"/>
          <a:stretch/>
        </p:blipFill>
        <p:spPr>
          <a:xfrm>
            <a:off x="3202402" y="4665251"/>
            <a:ext cx="2585805" cy="2148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b="8938" l="0" r="0" t="0"/>
          <a:stretch/>
        </p:blipFill>
        <p:spPr>
          <a:xfrm>
            <a:off x="6156176" y="4665251"/>
            <a:ext cx="2610143" cy="214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Combattre les préjugés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Accessible = cher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2132856"/>
            <a:ext cx="7752754" cy="4479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Combattre les préjugés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81" name="Shape 381"/>
          <p:cNvGrpSpPr/>
          <p:nvPr/>
        </p:nvGrpSpPr>
        <p:grpSpPr>
          <a:xfrm>
            <a:off x="6003912" y="1575842"/>
            <a:ext cx="1376399" cy="2285205"/>
            <a:chOff x="2844617" y="1888463"/>
            <a:chExt cx="1712226" cy="2759602"/>
          </a:xfrm>
        </p:grpSpPr>
        <p:pic>
          <p:nvPicPr>
            <p:cNvPr descr="http://www.art-o-base-com.fr/images/office.jpg" id="382" name="Shape 382"/>
            <p:cNvPicPr preferRelativeResize="0"/>
            <p:nvPr/>
          </p:nvPicPr>
          <p:blipFill rotWithShape="1">
            <a:blip r:embed="rId3">
              <a:alphaModFix/>
            </a:blip>
            <a:srcRect b="0" l="25976" r="20297" t="0"/>
            <a:stretch/>
          </p:blipFill>
          <p:spPr>
            <a:xfrm>
              <a:off x="2844617" y="2257791"/>
              <a:ext cx="1712226" cy="239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Shape 383"/>
            <p:cNvSpPr txBox="1"/>
            <p:nvPr/>
          </p:nvSpPr>
          <p:spPr>
            <a:xfrm>
              <a:off x="2844617" y="1888463"/>
              <a:ext cx="1712226" cy="408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Développeurs</a:t>
              </a:r>
            </a:p>
          </p:txBody>
        </p:sp>
      </p:grpSp>
      <p:grpSp>
        <p:nvGrpSpPr>
          <p:cNvPr id="384" name="Shape 384"/>
          <p:cNvGrpSpPr/>
          <p:nvPr/>
        </p:nvGrpSpPr>
        <p:grpSpPr>
          <a:xfrm>
            <a:off x="3704910" y="1575841"/>
            <a:ext cx="1350423" cy="2285206"/>
            <a:chOff x="489208" y="1888463"/>
            <a:chExt cx="1679912" cy="2759604"/>
          </a:xfrm>
        </p:grpSpPr>
        <p:pic>
          <p:nvPicPr>
            <p:cNvPr descr="Afficher l'image d'origine" id="385" name="Shape 385"/>
            <p:cNvPicPr preferRelativeResize="0"/>
            <p:nvPr/>
          </p:nvPicPr>
          <p:blipFill rotWithShape="1">
            <a:blip r:embed="rId4">
              <a:alphaModFix/>
            </a:blip>
            <a:srcRect b="0" l="31838" r="24069" t="16350"/>
            <a:stretch/>
          </p:blipFill>
          <p:spPr>
            <a:xfrm>
              <a:off x="489208" y="2257794"/>
              <a:ext cx="1679912" cy="2390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Shape 386"/>
            <p:cNvSpPr txBox="1"/>
            <p:nvPr/>
          </p:nvSpPr>
          <p:spPr>
            <a:xfrm>
              <a:off x="489208" y="1888463"/>
              <a:ext cx="1679912" cy="7061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Chef de projet</a:t>
              </a:r>
            </a:p>
          </p:txBody>
        </p:sp>
      </p:grpSp>
      <p:grpSp>
        <p:nvGrpSpPr>
          <p:cNvPr id="387" name="Shape 387"/>
          <p:cNvGrpSpPr/>
          <p:nvPr/>
        </p:nvGrpSpPr>
        <p:grpSpPr>
          <a:xfrm>
            <a:off x="1373594" y="4365104"/>
            <a:ext cx="1350423" cy="2285206"/>
            <a:chOff x="5232339" y="1888463"/>
            <a:chExt cx="1679912" cy="2759604"/>
          </a:xfrm>
        </p:grpSpPr>
        <p:pic>
          <p:nvPicPr>
            <p:cNvPr descr="http://media.ooreka.fr/public/image/ordi-logiciel-dessin-preview-8194859.jpg" id="388" name="Shape 3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32339" y="2257792"/>
              <a:ext cx="1679912" cy="239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Shape 389"/>
            <p:cNvSpPr txBox="1"/>
            <p:nvPr/>
          </p:nvSpPr>
          <p:spPr>
            <a:xfrm>
              <a:off x="5239887" y="1888463"/>
              <a:ext cx="1672365" cy="408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Graphistes</a:t>
              </a:r>
            </a:p>
          </p:txBody>
        </p:sp>
      </p:grpSp>
      <p:grpSp>
        <p:nvGrpSpPr>
          <p:cNvPr id="390" name="Shape 390"/>
          <p:cNvGrpSpPr/>
          <p:nvPr/>
        </p:nvGrpSpPr>
        <p:grpSpPr>
          <a:xfrm>
            <a:off x="3672595" y="4371928"/>
            <a:ext cx="1376399" cy="2279556"/>
            <a:chOff x="7587747" y="1895285"/>
            <a:chExt cx="1712226" cy="2752781"/>
          </a:xfrm>
        </p:grpSpPr>
        <p:pic>
          <p:nvPicPr>
            <p:cNvPr descr="Afficher l'image d'origine" id="391" name="Shape 391"/>
            <p:cNvPicPr preferRelativeResize="0"/>
            <p:nvPr/>
          </p:nvPicPr>
          <p:blipFill rotWithShape="1">
            <a:blip r:embed="rId6">
              <a:alphaModFix/>
            </a:blip>
            <a:srcRect b="0" l="3408" r="49250" t="0"/>
            <a:stretch/>
          </p:blipFill>
          <p:spPr>
            <a:xfrm>
              <a:off x="7587747" y="2257792"/>
              <a:ext cx="1712226" cy="2390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Shape 392"/>
            <p:cNvSpPr txBox="1"/>
            <p:nvPr/>
          </p:nvSpPr>
          <p:spPr>
            <a:xfrm>
              <a:off x="7587747" y="1895285"/>
              <a:ext cx="1712226" cy="408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Contributeurs</a:t>
              </a:r>
            </a:p>
          </p:txBody>
        </p:sp>
      </p:grpSp>
      <p:grpSp>
        <p:nvGrpSpPr>
          <p:cNvPr id="393" name="Shape 393"/>
          <p:cNvGrpSpPr/>
          <p:nvPr/>
        </p:nvGrpSpPr>
        <p:grpSpPr>
          <a:xfrm>
            <a:off x="6003911" y="4339660"/>
            <a:ext cx="1376400" cy="2306272"/>
            <a:chOff x="9975468" y="1863019"/>
            <a:chExt cx="1712227" cy="2785044"/>
          </a:xfrm>
        </p:grpSpPr>
        <p:pic>
          <p:nvPicPr>
            <p:cNvPr descr="Afficher l'image d'origine" id="394" name="Shape 394"/>
            <p:cNvPicPr preferRelativeResize="0"/>
            <p:nvPr/>
          </p:nvPicPr>
          <p:blipFill rotWithShape="1">
            <a:blip r:embed="rId7">
              <a:alphaModFix/>
            </a:blip>
            <a:srcRect b="32428" l="32041" r="41696" t="0"/>
            <a:stretch/>
          </p:blipFill>
          <p:spPr>
            <a:xfrm>
              <a:off x="9975468" y="2257791"/>
              <a:ext cx="1712226" cy="2390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Shape 395"/>
            <p:cNvSpPr txBox="1"/>
            <p:nvPr/>
          </p:nvSpPr>
          <p:spPr>
            <a:xfrm>
              <a:off x="9975470" y="1863019"/>
              <a:ext cx="1712226" cy="4088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6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Experts</a:t>
              </a:r>
            </a:p>
          </p:txBody>
        </p:sp>
      </p:grpSp>
      <p:sp>
        <p:nvSpPr>
          <p:cNvPr id="396" name="Shape 396"/>
          <p:cNvSpPr/>
          <p:nvPr/>
        </p:nvSpPr>
        <p:spPr>
          <a:xfrm>
            <a:off x="858983" y="2160616"/>
            <a:ext cx="2095004" cy="15696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À chacun son métier !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À chacun sa formation 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Combattre les préjugés</a:t>
            </a:r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Accessible = pas innovant</a:t>
            </a:r>
          </a:p>
        </p:txBody>
      </p:sp>
      <p:pic>
        <p:nvPicPr>
          <p:cNvPr descr="Afficher l'image d'origine"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5" y="2276872"/>
            <a:ext cx="5568971" cy="406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508" y="2636911"/>
            <a:ext cx="1178297" cy="142384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?</a:t>
            </a:r>
          </a:p>
        </p:txBody>
      </p:sp>
      <p:sp>
        <p:nvSpPr>
          <p:cNvPr id="128" name="Shape 128"/>
          <p:cNvSpPr txBox="1"/>
          <p:nvPr>
            <p:ph idx="4294967295" type="body"/>
          </p:nvPr>
        </p:nvSpPr>
        <p:spPr>
          <a:xfrm>
            <a:off x="457349" y="1600200"/>
            <a:ext cx="253047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Référentiels</a:t>
            </a: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Démarche	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5929807" y="1601241"/>
            <a:ext cx="253062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Outils</a:t>
            </a: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fr-FR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Formations	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2232" y="527800"/>
            <a:ext cx="2304256" cy="740960"/>
          </a:xfrm>
          <a:prstGeom prst="rect">
            <a:avLst/>
          </a:prstGeom>
          <a:noFill/>
          <a:ln>
            <a:noFill/>
          </a:ln>
        </p:spPr>
      </p:pic>
      <p:sp>
        <p:nvSpPr>
          <p:cNvPr descr="Résultat de recherche d'images pour &quot;opquast&quot;" id="131" name="Shape 131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https://pbs.twimg.com/profile_images/378800000566059165/e47e1b1fb0b4cfe0f9ca81ac200fc64d_400x400.png" id="132" name="Shape 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9832" y="2204864"/>
            <a:ext cx="3024335" cy="302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2669" y="5049614"/>
            <a:ext cx="1235074" cy="125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8538" y="5047828"/>
            <a:ext cx="1173162" cy="13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8">
            <a:alphaModFix/>
          </a:blip>
          <a:srcRect b="0" l="0" r="0" t="13102"/>
          <a:stretch/>
        </p:blipFill>
        <p:spPr>
          <a:xfrm>
            <a:off x="6548260" y="2780927"/>
            <a:ext cx="1446165" cy="12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Périmètre et définition de la qualité web</a:t>
            </a:r>
          </a:p>
        </p:txBody>
      </p:sp>
      <p:sp>
        <p:nvSpPr>
          <p:cNvPr id="409" name="Shape 409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Éviter les malentendus</a:t>
            </a:r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457200" y="1600200"/>
            <a:ext cx="382676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 humain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705671" y="1599125"/>
            <a:ext cx="382676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 machines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2195735" y="4447653"/>
            <a:ext cx="4896543" cy="272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Entre humains et machines</a:t>
            </a:r>
          </a:p>
        </p:txBody>
      </p:sp>
      <p:sp>
        <p:nvSpPr>
          <p:cNvPr id="419" name="Shape 419"/>
          <p:cNvSpPr/>
          <p:nvPr/>
        </p:nvSpPr>
        <p:spPr>
          <a:xfrm>
            <a:off x="323528" y="2204864"/>
            <a:ext cx="1728191" cy="1224135"/>
          </a:xfrm>
          <a:prstGeom prst="wedgeRectCallout">
            <a:avLst>
              <a:gd fmla="val -62476" name="adj1"/>
              <a:gd fmla="val 31376" name="adj2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T’as pas vérifié les contrastes ?</a:t>
            </a:r>
          </a:p>
        </p:txBody>
      </p:sp>
      <p:sp>
        <p:nvSpPr>
          <p:cNvPr id="420" name="Shape 420"/>
          <p:cNvSpPr/>
          <p:nvPr/>
        </p:nvSpPr>
        <p:spPr>
          <a:xfrm>
            <a:off x="2123727" y="2492896"/>
            <a:ext cx="1728191" cy="1224135"/>
          </a:xfrm>
          <a:prstGeom prst="wedgeRectCallout">
            <a:avLst>
              <a:gd fmla="val 60003" name="adj1"/>
              <a:gd fmla="val 33105" name="adj2"/>
            </a:avLst>
          </a:prstGeom>
          <a:solidFill>
            <a:srgbClr val="FFFFFF"/>
          </a:solidFill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Bah, on regardera en prod non ?</a:t>
            </a:r>
          </a:p>
        </p:txBody>
      </p:sp>
      <p:sp>
        <p:nvSpPr>
          <p:cNvPr id="421" name="Shape 421"/>
          <p:cNvSpPr/>
          <p:nvPr/>
        </p:nvSpPr>
        <p:spPr>
          <a:xfrm>
            <a:off x="4716016" y="2204864"/>
            <a:ext cx="1728191" cy="1224135"/>
          </a:xfrm>
          <a:prstGeom prst="wedgeRectCallout">
            <a:avLst>
              <a:gd fmla="val -62476" name="adj1"/>
              <a:gd fmla="val 31376" name="adj2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C’est de l’UTF-8</a:t>
            </a:r>
          </a:p>
        </p:txBody>
      </p:sp>
      <p:sp>
        <p:nvSpPr>
          <p:cNvPr id="422" name="Shape 422"/>
          <p:cNvSpPr/>
          <p:nvPr/>
        </p:nvSpPr>
        <p:spPr>
          <a:xfrm>
            <a:off x="6516216" y="2492896"/>
            <a:ext cx="1728191" cy="1224135"/>
          </a:xfrm>
          <a:prstGeom prst="wedgeRectCallout">
            <a:avLst>
              <a:gd fmla="val 60003" name="adj1"/>
              <a:gd fmla="val 33105" name="adj2"/>
            </a:avLst>
          </a:prstGeom>
          <a:solidFill>
            <a:srgbClr val="FFFFFF"/>
          </a:solidFill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Devine….</a:t>
            </a:r>
          </a:p>
        </p:txBody>
      </p:sp>
      <p:sp>
        <p:nvSpPr>
          <p:cNvPr id="423" name="Shape 423"/>
          <p:cNvSpPr/>
          <p:nvPr/>
        </p:nvSpPr>
        <p:spPr>
          <a:xfrm>
            <a:off x="2843808" y="5085183"/>
            <a:ext cx="1728191" cy="1224135"/>
          </a:xfrm>
          <a:prstGeom prst="wedgeRectCallout">
            <a:avLst>
              <a:gd fmla="val -62476" name="adj1"/>
              <a:gd fmla="val 31376" name="adj2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est bien parti mon formulaire</a:t>
            </a:r>
          </a:p>
        </p:txBody>
      </p:sp>
      <p:sp>
        <p:nvSpPr>
          <p:cNvPr id="424" name="Shape 424"/>
          <p:cNvSpPr/>
          <p:nvPr/>
        </p:nvSpPr>
        <p:spPr>
          <a:xfrm>
            <a:off x="4644007" y="5373216"/>
            <a:ext cx="1728191" cy="1224135"/>
          </a:xfrm>
          <a:prstGeom prst="wedgeRectCallout">
            <a:avLst>
              <a:gd fmla="val 60003" name="adj1"/>
              <a:gd fmla="val 33105" name="adj2"/>
            </a:avLst>
          </a:prstGeom>
          <a:solidFill>
            <a:srgbClr val="FFFFFF"/>
          </a:solidFill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 te le dirais pas…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467543" y="26064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était une fois, en 1995</a:t>
            </a:r>
          </a:p>
        </p:txBody>
      </p:sp>
      <p:sp>
        <p:nvSpPr>
          <p:cNvPr id="430" name="Shape 430"/>
          <p:cNvSpPr/>
          <p:nvPr/>
        </p:nvSpPr>
        <p:spPr>
          <a:xfrm>
            <a:off x="539552" y="2132856"/>
            <a:ext cx="8352928" cy="3528391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Webmaster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Aujourd’hui en 2015….</a:t>
            </a:r>
          </a:p>
        </p:txBody>
      </p:sp>
      <p:sp>
        <p:nvSpPr>
          <p:cNvPr id="436" name="Shape 436"/>
          <p:cNvSpPr/>
          <p:nvPr/>
        </p:nvSpPr>
        <p:spPr>
          <a:xfrm>
            <a:off x="683568" y="2276872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Développeur</a:t>
            </a:r>
          </a:p>
        </p:txBody>
      </p:sp>
      <p:sp>
        <p:nvSpPr>
          <p:cNvPr id="437" name="Shape 437"/>
          <p:cNvSpPr/>
          <p:nvPr/>
        </p:nvSpPr>
        <p:spPr>
          <a:xfrm>
            <a:off x="705693" y="3573016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Référenceurs</a:t>
            </a:r>
          </a:p>
        </p:txBody>
      </p:sp>
      <p:sp>
        <p:nvSpPr>
          <p:cNvPr id="438" name="Shape 438"/>
          <p:cNvSpPr/>
          <p:nvPr/>
        </p:nvSpPr>
        <p:spPr>
          <a:xfrm>
            <a:off x="729729" y="4869160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Ergonomes</a:t>
            </a:r>
          </a:p>
        </p:txBody>
      </p:sp>
      <p:sp>
        <p:nvSpPr>
          <p:cNvPr id="439" name="Shape 439"/>
          <p:cNvSpPr/>
          <p:nvPr/>
        </p:nvSpPr>
        <p:spPr>
          <a:xfrm>
            <a:off x="3491880" y="2276872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Intégrateur</a:t>
            </a:r>
          </a:p>
        </p:txBody>
      </p:sp>
      <p:sp>
        <p:nvSpPr>
          <p:cNvPr id="440" name="Shape 440"/>
          <p:cNvSpPr/>
          <p:nvPr/>
        </p:nvSpPr>
        <p:spPr>
          <a:xfrm>
            <a:off x="6372200" y="2268116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Commerciaux</a:t>
            </a:r>
          </a:p>
        </p:txBody>
      </p:sp>
      <p:sp>
        <p:nvSpPr>
          <p:cNvPr id="441" name="Shape 441"/>
          <p:cNvSpPr/>
          <p:nvPr/>
        </p:nvSpPr>
        <p:spPr>
          <a:xfrm>
            <a:off x="3491880" y="3573016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Graphistes</a:t>
            </a:r>
          </a:p>
        </p:txBody>
      </p:sp>
      <p:sp>
        <p:nvSpPr>
          <p:cNvPr id="442" name="Shape 442"/>
          <p:cNvSpPr/>
          <p:nvPr/>
        </p:nvSpPr>
        <p:spPr>
          <a:xfrm>
            <a:off x="3491880" y="4869160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</a:t>
            </a:r>
          </a:p>
        </p:txBody>
      </p:sp>
      <p:sp>
        <p:nvSpPr>
          <p:cNvPr id="443" name="Shape 443"/>
          <p:cNvSpPr/>
          <p:nvPr/>
        </p:nvSpPr>
        <p:spPr>
          <a:xfrm>
            <a:off x="6384962" y="3573016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projet</a:t>
            </a:r>
          </a:p>
        </p:txBody>
      </p:sp>
      <p:sp>
        <p:nvSpPr>
          <p:cNvPr id="444" name="Shape 444"/>
          <p:cNvSpPr/>
          <p:nvPr/>
        </p:nvSpPr>
        <p:spPr>
          <a:xfrm>
            <a:off x="6384962" y="4869160"/>
            <a:ext cx="2376263" cy="648071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Administrateur</a:t>
            </a:r>
          </a:p>
        </p:txBody>
      </p:sp>
      <p:sp>
        <p:nvSpPr>
          <p:cNvPr id="445" name="Shape 445"/>
          <p:cNvSpPr/>
          <p:nvPr/>
        </p:nvSpPr>
        <p:spPr>
          <a:xfrm>
            <a:off x="2411759" y="3026488"/>
            <a:ext cx="1800199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MOA</a:t>
            </a:r>
          </a:p>
        </p:txBody>
      </p:sp>
      <p:sp>
        <p:nvSpPr>
          <p:cNvPr id="446" name="Shape 446"/>
          <p:cNvSpPr/>
          <p:nvPr/>
        </p:nvSpPr>
        <p:spPr>
          <a:xfrm>
            <a:off x="5220071" y="3026488"/>
            <a:ext cx="1800199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MOE</a:t>
            </a:r>
          </a:p>
        </p:txBody>
      </p:sp>
      <p:sp>
        <p:nvSpPr>
          <p:cNvPr id="447" name="Shape 447"/>
          <p:cNvSpPr/>
          <p:nvPr/>
        </p:nvSpPr>
        <p:spPr>
          <a:xfrm>
            <a:off x="5220071" y="4337400"/>
            <a:ext cx="1800199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</a:p>
        </p:txBody>
      </p:sp>
      <p:sp>
        <p:nvSpPr>
          <p:cNvPr id="448" name="Shape 448"/>
          <p:cNvSpPr/>
          <p:nvPr/>
        </p:nvSpPr>
        <p:spPr>
          <a:xfrm>
            <a:off x="2411759" y="4335567"/>
            <a:ext cx="1800199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AMOA</a:t>
            </a:r>
          </a:p>
        </p:txBody>
      </p:sp>
      <p:sp>
        <p:nvSpPr>
          <p:cNvPr id="449" name="Shape 449"/>
          <p:cNvSpPr/>
          <p:nvPr/>
        </p:nvSpPr>
        <p:spPr>
          <a:xfrm>
            <a:off x="539552" y="2132856"/>
            <a:ext cx="8352928" cy="3528391"/>
          </a:xfrm>
          <a:prstGeom prst="rect">
            <a:avLst/>
          </a:prstGeom>
          <a:noFill/>
          <a:ln cap="flat" cmpd="sng" w="38100">
            <a:solidFill>
              <a:srgbClr val="F7964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20586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 en fait des nuances…</a:t>
            </a:r>
          </a:p>
        </p:txBody>
      </p:sp>
      <p:sp>
        <p:nvSpPr>
          <p:cNvPr id="455" name="Shape 455"/>
          <p:cNvSpPr/>
          <p:nvPr/>
        </p:nvSpPr>
        <p:spPr>
          <a:xfrm>
            <a:off x="539552" y="2122126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Développeur</a:t>
            </a:r>
          </a:p>
        </p:txBody>
      </p:sp>
      <p:sp>
        <p:nvSpPr>
          <p:cNvPr id="456" name="Shape 456"/>
          <p:cNvSpPr/>
          <p:nvPr/>
        </p:nvSpPr>
        <p:spPr>
          <a:xfrm>
            <a:off x="539552" y="2986223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Référenceurs</a:t>
            </a:r>
          </a:p>
        </p:txBody>
      </p:sp>
      <p:sp>
        <p:nvSpPr>
          <p:cNvPr id="457" name="Shape 457"/>
          <p:cNvSpPr/>
          <p:nvPr/>
        </p:nvSpPr>
        <p:spPr>
          <a:xfrm>
            <a:off x="539552" y="3850319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Ergonomes</a:t>
            </a:r>
          </a:p>
        </p:txBody>
      </p:sp>
      <p:sp>
        <p:nvSpPr>
          <p:cNvPr id="458" name="Shape 458"/>
          <p:cNvSpPr/>
          <p:nvPr/>
        </p:nvSpPr>
        <p:spPr>
          <a:xfrm>
            <a:off x="539552" y="2554175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Intégrateur</a:t>
            </a:r>
          </a:p>
        </p:txBody>
      </p:sp>
      <p:sp>
        <p:nvSpPr>
          <p:cNvPr id="459" name="Shape 459"/>
          <p:cNvSpPr/>
          <p:nvPr/>
        </p:nvSpPr>
        <p:spPr>
          <a:xfrm>
            <a:off x="539552" y="3418271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Commerciaux</a:t>
            </a:r>
          </a:p>
        </p:txBody>
      </p:sp>
      <p:sp>
        <p:nvSpPr>
          <p:cNvPr id="460" name="Shape 460"/>
          <p:cNvSpPr/>
          <p:nvPr/>
        </p:nvSpPr>
        <p:spPr>
          <a:xfrm>
            <a:off x="539552" y="4282367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Graphistes</a:t>
            </a:r>
          </a:p>
        </p:txBody>
      </p:sp>
      <p:sp>
        <p:nvSpPr>
          <p:cNvPr id="461" name="Shape 461"/>
          <p:cNvSpPr/>
          <p:nvPr/>
        </p:nvSpPr>
        <p:spPr>
          <a:xfrm>
            <a:off x="539552" y="4714414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</a:t>
            </a:r>
          </a:p>
        </p:txBody>
      </p:sp>
      <p:sp>
        <p:nvSpPr>
          <p:cNvPr id="462" name="Shape 462"/>
          <p:cNvSpPr/>
          <p:nvPr/>
        </p:nvSpPr>
        <p:spPr>
          <a:xfrm>
            <a:off x="539552" y="5146462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projet</a:t>
            </a:r>
          </a:p>
        </p:txBody>
      </p:sp>
      <p:sp>
        <p:nvSpPr>
          <p:cNvPr id="463" name="Shape 463"/>
          <p:cNvSpPr/>
          <p:nvPr/>
        </p:nvSpPr>
        <p:spPr>
          <a:xfrm>
            <a:off x="539552" y="5589239"/>
            <a:ext cx="1931454" cy="432047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Administrateur</a:t>
            </a:r>
          </a:p>
        </p:txBody>
      </p:sp>
      <p:sp>
        <p:nvSpPr>
          <p:cNvPr id="464" name="Shape 464"/>
          <p:cNvSpPr/>
          <p:nvPr/>
        </p:nvSpPr>
        <p:spPr>
          <a:xfrm>
            <a:off x="2483767" y="1700808"/>
            <a:ext cx="1008112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MOA</a:t>
            </a:r>
          </a:p>
        </p:txBody>
      </p:sp>
      <p:sp>
        <p:nvSpPr>
          <p:cNvPr id="465" name="Shape 465"/>
          <p:cNvSpPr/>
          <p:nvPr/>
        </p:nvSpPr>
        <p:spPr>
          <a:xfrm>
            <a:off x="4499992" y="1700808"/>
            <a:ext cx="1008112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MOE</a:t>
            </a:r>
          </a:p>
        </p:txBody>
      </p:sp>
      <p:sp>
        <p:nvSpPr>
          <p:cNvPr id="466" name="Shape 466"/>
          <p:cNvSpPr/>
          <p:nvPr/>
        </p:nvSpPr>
        <p:spPr>
          <a:xfrm>
            <a:off x="3491880" y="1700808"/>
            <a:ext cx="1008112" cy="432047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AMOA</a:t>
            </a:r>
          </a:p>
        </p:txBody>
      </p:sp>
      <p:graphicFrame>
        <p:nvGraphicFramePr>
          <p:cNvPr id="467" name="Shape 467"/>
          <p:cNvGraphicFramePr/>
          <p:nvPr/>
        </p:nvGraphicFramePr>
        <p:xfrm>
          <a:off x="2483768" y="213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{B94B32D8-E6C5-41CD-B3B4-187C4B7BAE4F}</a:tableStyleId>
              </a:tblPr>
              <a:tblGrid>
                <a:gridCol w="1008100"/>
                <a:gridCol w="1008100"/>
                <a:gridCol w="1008100"/>
              </a:tblGrid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  <a:tr h="432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2000">
                          <a:solidFill>
                            <a:srgbClr val="7F7F7F"/>
                          </a:solidFill>
                        </a:rPr>
                        <a:t>≠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68" name="Shape 468"/>
          <p:cNvSpPr/>
          <p:nvPr/>
        </p:nvSpPr>
        <p:spPr>
          <a:xfrm>
            <a:off x="6156176" y="1700808"/>
            <a:ext cx="2520279" cy="4320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Postures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Objectifs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Langages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Méthodes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Critères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lang="fr-FR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≠ Savoirs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était une fois, en 1995</a:t>
            </a:r>
          </a:p>
        </p:txBody>
      </p:sp>
      <p:sp>
        <p:nvSpPr>
          <p:cNvPr id="474" name="Shape 474"/>
          <p:cNvSpPr/>
          <p:nvPr/>
        </p:nvSpPr>
        <p:spPr>
          <a:xfrm>
            <a:off x="539552" y="2132856"/>
            <a:ext cx="8352928" cy="3528391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page HTML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fr.wikipedia.org/wiki/Paris </a:t>
            </a:r>
          </a:p>
        </p:txBody>
      </p:sp>
      <p:sp>
        <p:nvSpPr>
          <p:cNvPr id="480" name="Shape 480"/>
          <p:cNvSpPr/>
          <p:nvPr/>
        </p:nvSpPr>
        <p:spPr>
          <a:xfrm>
            <a:off x="539552" y="2132856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 ressource)</a:t>
            </a:r>
          </a:p>
        </p:txBody>
      </p:sp>
      <p:sp>
        <p:nvSpPr>
          <p:cNvPr id="481" name="Shape 481"/>
          <p:cNvSpPr/>
          <p:nvPr/>
        </p:nvSpPr>
        <p:spPr>
          <a:xfrm>
            <a:off x="3491880" y="2132856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(4 ressources)</a:t>
            </a:r>
          </a:p>
        </p:txBody>
      </p:sp>
      <p:sp>
        <p:nvSpPr>
          <p:cNvPr id="482" name="Shape 482"/>
          <p:cNvSpPr/>
          <p:nvPr/>
        </p:nvSpPr>
        <p:spPr>
          <a:xfrm>
            <a:off x="6300192" y="2132856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 ressources)</a:t>
            </a:r>
          </a:p>
        </p:txBody>
      </p:sp>
      <p:sp>
        <p:nvSpPr>
          <p:cNvPr id="483" name="Shape 483"/>
          <p:cNvSpPr/>
          <p:nvPr/>
        </p:nvSpPr>
        <p:spPr>
          <a:xfrm>
            <a:off x="539552" y="3356992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(132 ressources)</a:t>
            </a:r>
          </a:p>
        </p:txBody>
      </p:sp>
      <p:sp>
        <p:nvSpPr>
          <p:cNvPr id="484" name="Shape 484"/>
          <p:cNvSpPr/>
          <p:nvPr/>
        </p:nvSpPr>
        <p:spPr>
          <a:xfrm>
            <a:off x="3491880" y="3356992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CSS </a:t>
            </a:r>
            <a:r>
              <a:rPr lang="fr-FR" sz="24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Sprites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(17 ressources)</a:t>
            </a:r>
          </a:p>
        </p:txBody>
      </p:sp>
      <p:sp>
        <p:nvSpPr>
          <p:cNvPr id="485" name="Shape 485"/>
          <p:cNvSpPr/>
          <p:nvPr/>
        </p:nvSpPr>
        <p:spPr>
          <a:xfrm>
            <a:off x="6300192" y="3356992"/>
            <a:ext cx="2592287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Favicon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(1 ressource)</a:t>
            </a:r>
          </a:p>
        </p:txBody>
      </p:sp>
      <p:sp>
        <p:nvSpPr>
          <p:cNvPr id="486" name="Shape 486"/>
          <p:cNvSpPr/>
          <p:nvPr/>
        </p:nvSpPr>
        <p:spPr>
          <a:xfrm>
            <a:off x="539552" y="4581128"/>
            <a:ext cx="8352928" cy="108012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Services tiers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rgbClr val="205867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(3 ressources)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Comment définir la qualité ?</a:t>
            </a:r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qualité ce n’est pas</a:t>
            </a: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L’obsession de la perfection</a:t>
            </a: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qualité c’est </a:t>
            </a:r>
            <a:b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</a:p>
        </p:txBody>
      </p:sp>
      <p:cxnSp>
        <p:nvCxnSpPr>
          <p:cNvPr id="493" name="Shape 493"/>
          <p:cNvCxnSpPr/>
          <p:nvPr/>
        </p:nvCxnSpPr>
        <p:spPr>
          <a:xfrm>
            <a:off x="2267743" y="2535367"/>
            <a:ext cx="468052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Shape 494"/>
          <p:cNvSpPr/>
          <p:nvPr/>
        </p:nvSpPr>
        <p:spPr>
          <a:xfrm>
            <a:off x="611560" y="4077071"/>
            <a:ext cx="7848871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l'aptitude d'un service en ligne à satisfaire des exigences implicites ou explicites.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Comment l’obtenir ?</a:t>
            </a:r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457200" y="1600200"/>
            <a:ext cx="548295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96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 Je veux un site ergonomique» </a:t>
            </a:r>
          </a:p>
          <a:p>
            <a:pPr indent="0" lvl="0" marL="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22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Soit, donc si je traduis : 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retour en page d’accueil possible depuis toutes les pages 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charge cohérente sur toutes les pages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blocs de navigation au même emplacement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fil d’ariane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moteur de recherche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lan du site 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liens différenciés</a:t>
            </a:r>
          </a:p>
          <a:p>
            <a:pPr indent="-285750" lvl="1" marL="742950" marR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–"/>
            </a:pPr>
            <a:r>
              <a:rPr b="0" i="0" lang="fr-FR" sz="18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etc…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6156176" y="1556791"/>
            <a:ext cx="2520279" cy="45365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Spécifier des critères :</a:t>
            </a:r>
          </a:p>
          <a:p>
            <a:pPr indent="-457200" lvl="0" marL="457200" marR="0" rtl="0" algn="l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Utiles</a:t>
            </a:r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Réalistes</a:t>
            </a:r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Vérifiables</a:t>
            </a:r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Consensuels</a:t>
            </a:r>
          </a:p>
          <a:p>
            <a:pPr indent="-457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✓"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Universels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&gt;&gt; Ceci est très important &lt;&lt;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Utile		</a:t>
            </a: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C’est pas juste pour se faire plaisir…</a:t>
            </a:r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Réaliste</a:t>
            </a: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Si on peut pas, on peut pas…</a:t>
            </a:r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Vérifiable</a:t>
            </a: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Si on peut pas voir, on peut pas vérifier</a:t>
            </a:r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Consensuel</a:t>
            </a: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Si personne est d’accord, à quoi bon</a:t>
            </a:r>
          </a:p>
          <a:p>
            <a:pPr indent="0" lvl="0" marL="0" marR="0" rtl="0" algn="l"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Universel</a:t>
            </a: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Si ça change dans le poitou ou à Bali….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4860032" y="3599144"/>
            <a:ext cx="406055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32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 Je ne fais jamais de prototype, ça prend beaucoup trop de temps »</a:t>
            </a:r>
          </a:p>
        </p:txBody>
      </p:sp>
      <p:sp>
        <p:nvSpPr>
          <p:cNvPr id="141" name="Shape 141"/>
          <p:cNvSpPr/>
          <p:nvPr/>
        </p:nvSpPr>
        <p:spPr>
          <a:xfrm>
            <a:off x="323528" y="4645585"/>
            <a:ext cx="460851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 Une boutique </a:t>
            </a:r>
            <a:b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e-commerce, ça ne pose pas de problème particulier »</a:t>
            </a:r>
          </a:p>
        </p:txBody>
      </p:sp>
      <p:sp>
        <p:nvSpPr>
          <p:cNvPr id="142" name="Shape 142"/>
          <p:cNvSpPr/>
          <p:nvPr/>
        </p:nvSpPr>
        <p:spPr>
          <a:xfrm>
            <a:off x="179511" y="5787260"/>
            <a:ext cx="8496944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8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 La musique qui se lance automatiquement, c’est pour créer de l'ambiance ! »</a:t>
            </a:r>
          </a:p>
        </p:txBody>
      </p:sp>
      <p:sp>
        <p:nvSpPr>
          <p:cNvPr id="143" name="Shape 143"/>
          <p:cNvSpPr/>
          <p:nvPr/>
        </p:nvSpPr>
        <p:spPr>
          <a:xfrm>
            <a:off x="251519" y="3284983"/>
            <a:ext cx="460851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0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 Y’a pas besoin de page d’erreur 404, de toute façon y’a pas de liens morts »</a:t>
            </a:r>
          </a:p>
        </p:txBody>
      </p:sp>
      <p:sp>
        <p:nvSpPr>
          <p:cNvPr id="144" name="Shape 144"/>
          <p:cNvSpPr/>
          <p:nvPr/>
        </p:nvSpPr>
        <p:spPr>
          <a:xfrm>
            <a:off x="5436096" y="1859340"/>
            <a:ext cx="331236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 Merci, vous recevrez le produit dès que nous l’aurons en stock »</a:t>
            </a:r>
          </a:p>
        </p:txBody>
      </p:sp>
      <p:sp>
        <p:nvSpPr>
          <p:cNvPr id="145" name="Shape 145"/>
          <p:cNvSpPr/>
          <p:nvPr/>
        </p:nvSpPr>
        <p:spPr>
          <a:xfrm>
            <a:off x="395536" y="1458649"/>
            <a:ext cx="4871763" cy="1754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36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« Pour les contenus, t’occupe de rien on verra plus tard »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 ne plus entendre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1950038" y="4907339"/>
            <a:ext cx="5328591" cy="1762018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Point commun : des règles vérifiables</a:t>
            </a:r>
          </a:p>
        </p:txBody>
      </p:sp>
      <p:sp>
        <p:nvSpPr>
          <p:cNvPr id="513" name="Shape 5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Qualité et accessibilité</a:t>
            </a:r>
          </a:p>
        </p:txBody>
      </p:sp>
      <p:sp>
        <p:nvSpPr>
          <p:cNvPr id="514" name="Shape 514"/>
          <p:cNvSpPr/>
          <p:nvPr/>
        </p:nvSpPr>
        <p:spPr>
          <a:xfrm>
            <a:off x="1043608" y="2348880"/>
            <a:ext cx="3960440" cy="3383936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Qualité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Liste corporate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4211960" y="2348880"/>
            <a:ext cx="3960440" cy="3383936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Accessibilité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RGAA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Accessiweb</a:t>
            </a:r>
          </a:p>
        </p:txBody>
      </p:sp>
      <p:pic>
        <p:nvPicPr>
          <p:cNvPr id="516" name="Shape 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064" y="4797151"/>
            <a:ext cx="2239019" cy="51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Shape 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3727" y="4725144"/>
            <a:ext cx="1925377" cy="66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0196" y="5301207"/>
            <a:ext cx="1413803" cy="101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52536" y="5085183"/>
            <a:ext cx="2152531" cy="134533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1043608" y="2348880"/>
            <a:ext cx="3960440" cy="3383936"/>
          </a:xfrm>
          <a:prstGeom prst="ellipse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457200" y="1600200"/>
            <a:ext cx="8219256" cy="1396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 proche et si différents….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modèle pour la qualité web</a:t>
            </a:r>
          </a:p>
        </p:txBody>
      </p:sp>
      <p:sp>
        <p:nvSpPr>
          <p:cNvPr id="527" name="Shape 52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 flipH="1" rot="10800000">
            <a:off x="7251039" y="3140967"/>
            <a:ext cx="1656183" cy="36004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4" name="Shape 534"/>
          <p:cNvSpPr/>
          <p:nvPr/>
        </p:nvSpPr>
        <p:spPr>
          <a:xfrm flipH="1" rot="10800000">
            <a:off x="5524296" y="3140967"/>
            <a:ext cx="1656183" cy="36004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5" name="Shape 535"/>
          <p:cNvSpPr/>
          <p:nvPr/>
        </p:nvSpPr>
        <p:spPr>
          <a:xfrm flipH="1" rot="10800000">
            <a:off x="3779912" y="3140967"/>
            <a:ext cx="1656183" cy="36004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Shape 536"/>
          <p:cNvSpPr/>
          <p:nvPr/>
        </p:nvSpPr>
        <p:spPr>
          <a:xfrm flipH="1" rot="10800000">
            <a:off x="2038401" y="3140967"/>
            <a:ext cx="1656183" cy="36004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7" name="Shape 537"/>
          <p:cNvSpPr/>
          <p:nvPr/>
        </p:nvSpPr>
        <p:spPr>
          <a:xfrm flipH="1" rot="10800000">
            <a:off x="253977" y="3140967"/>
            <a:ext cx="1656183" cy="36004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Shape 53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modèle VPTCS</a:t>
            </a:r>
          </a:p>
        </p:txBody>
      </p:sp>
      <p:sp>
        <p:nvSpPr>
          <p:cNvPr id="539" name="Shape 539"/>
          <p:cNvSpPr/>
          <p:nvPr/>
        </p:nvSpPr>
        <p:spPr>
          <a:xfrm>
            <a:off x="254335" y="1628800"/>
            <a:ext cx="1690096" cy="11521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7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</a:t>
            </a:r>
          </a:p>
        </p:txBody>
      </p:sp>
      <p:sp>
        <p:nvSpPr>
          <p:cNvPr id="540" name="Shape 540"/>
          <p:cNvSpPr/>
          <p:nvPr/>
        </p:nvSpPr>
        <p:spPr>
          <a:xfrm>
            <a:off x="253977" y="2924943"/>
            <a:ext cx="1688727" cy="4320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VISIBILITÉ</a:t>
            </a:r>
          </a:p>
        </p:txBody>
      </p:sp>
      <p:sp>
        <p:nvSpPr>
          <p:cNvPr id="541" name="Shape 541"/>
          <p:cNvSpPr/>
          <p:nvPr/>
        </p:nvSpPr>
        <p:spPr>
          <a:xfrm>
            <a:off x="2005858" y="1628800"/>
            <a:ext cx="1688727" cy="11521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7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</a:t>
            </a:r>
          </a:p>
        </p:txBody>
      </p:sp>
      <p:sp>
        <p:nvSpPr>
          <p:cNvPr id="542" name="Shape 542"/>
          <p:cNvSpPr/>
          <p:nvPr/>
        </p:nvSpPr>
        <p:spPr>
          <a:xfrm>
            <a:off x="2005858" y="2924943"/>
            <a:ext cx="1688727" cy="4320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PERCEPTION</a:t>
            </a:r>
          </a:p>
        </p:txBody>
      </p:sp>
      <p:sp>
        <p:nvSpPr>
          <p:cNvPr id="543" name="Shape 543"/>
          <p:cNvSpPr/>
          <p:nvPr/>
        </p:nvSpPr>
        <p:spPr>
          <a:xfrm>
            <a:off x="3765146" y="1628800"/>
            <a:ext cx="1688727" cy="115212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7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</a:p>
        </p:txBody>
      </p:sp>
      <p:sp>
        <p:nvSpPr>
          <p:cNvPr id="544" name="Shape 544"/>
          <p:cNvSpPr/>
          <p:nvPr/>
        </p:nvSpPr>
        <p:spPr>
          <a:xfrm>
            <a:off x="3765146" y="2924943"/>
            <a:ext cx="1688727" cy="43204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TECHNIQUE</a:t>
            </a:r>
          </a:p>
        </p:txBody>
      </p:sp>
      <p:sp>
        <p:nvSpPr>
          <p:cNvPr id="545" name="Shape 545"/>
          <p:cNvSpPr/>
          <p:nvPr/>
        </p:nvSpPr>
        <p:spPr>
          <a:xfrm>
            <a:off x="5524296" y="1628800"/>
            <a:ext cx="1688727" cy="11521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7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</a:p>
        </p:txBody>
      </p:sp>
      <p:sp>
        <p:nvSpPr>
          <p:cNvPr id="546" name="Shape 546"/>
          <p:cNvSpPr/>
          <p:nvPr/>
        </p:nvSpPr>
        <p:spPr>
          <a:xfrm>
            <a:off x="5524296" y="2924943"/>
            <a:ext cx="1688727" cy="4320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CONTENUS</a:t>
            </a:r>
          </a:p>
        </p:txBody>
      </p:sp>
      <p:sp>
        <p:nvSpPr>
          <p:cNvPr id="547" name="Shape 547"/>
          <p:cNvSpPr/>
          <p:nvPr/>
        </p:nvSpPr>
        <p:spPr>
          <a:xfrm>
            <a:off x="7275738" y="1628800"/>
            <a:ext cx="1688727" cy="1152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7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</a:p>
        </p:txBody>
      </p:sp>
      <p:sp>
        <p:nvSpPr>
          <p:cNvPr id="548" name="Shape 548"/>
          <p:cNvSpPr/>
          <p:nvPr/>
        </p:nvSpPr>
        <p:spPr>
          <a:xfrm>
            <a:off x="7275738" y="2924943"/>
            <a:ext cx="1688727" cy="4320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SERVICES</a:t>
            </a:r>
          </a:p>
        </p:txBody>
      </p:sp>
      <p:sp>
        <p:nvSpPr>
          <p:cNvPr id="549" name="Shape 549"/>
          <p:cNvSpPr/>
          <p:nvPr/>
        </p:nvSpPr>
        <p:spPr>
          <a:xfrm>
            <a:off x="229279" y="3501007"/>
            <a:ext cx="1688727" cy="13681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Référencement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Positionnement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Marketing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</a:t>
            </a:r>
          </a:p>
        </p:txBody>
      </p:sp>
      <p:sp>
        <p:nvSpPr>
          <p:cNvPr id="550" name="Shape 550"/>
          <p:cNvSpPr/>
          <p:nvPr/>
        </p:nvSpPr>
        <p:spPr>
          <a:xfrm>
            <a:off x="1981159" y="3501007"/>
            <a:ext cx="1688727" cy="1368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Ergonomie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Accessibilité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Webdesign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Navigation</a:t>
            </a:r>
          </a:p>
        </p:txBody>
      </p:sp>
      <p:sp>
        <p:nvSpPr>
          <p:cNvPr id="551" name="Shape 551"/>
          <p:cNvSpPr/>
          <p:nvPr/>
        </p:nvSpPr>
        <p:spPr>
          <a:xfrm>
            <a:off x="3740448" y="3501007"/>
            <a:ext cx="1688727" cy="13681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Sécurité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Hébergement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Performance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Code</a:t>
            </a:r>
          </a:p>
        </p:txBody>
      </p:sp>
      <p:sp>
        <p:nvSpPr>
          <p:cNvPr id="552" name="Shape 552"/>
          <p:cNvSpPr/>
          <p:nvPr/>
        </p:nvSpPr>
        <p:spPr>
          <a:xfrm>
            <a:off x="5499598" y="3501007"/>
            <a:ext cx="1688727" cy="13681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Éditorial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Rédactionnel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Netiquette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Fraîcheur</a:t>
            </a:r>
          </a:p>
        </p:txBody>
      </p:sp>
      <p:sp>
        <p:nvSpPr>
          <p:cNvPr id="553" name="Shape 553"/>
          <p:cNvSpPr/>
          <p:nvPr/>
        </p:nvSpPr>
        <p:spPr>
          <a:xfrm>
            <a:off x="7251039" y="3501007"/>
            <a:ext cx="1688727" cy="1368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E-commerce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Logistique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Relation client</a:t>
            </a:r>
          </a:p>
        </p:txBody>
      </p:sp>
      <p:sp>
        <p:nvSpPr>
          <p:cNvPr id="554" name="Shape 554"/>
          <p:cNvSpPr/>
          <p:nvPr/>
        </p:nvSpPr>
        <p:spPr>
          <a:xfrm flipH="1" rot="10800000">
            <a:off x="7251039" y="4869159"/>
            <a:ext cx="1656183" cy="360040"/>
          </a:xfrm>
          <a:prstGeom prst="triangle">
            <a:avLst>
              <a:gd fmla="val 50000" name="adj"/>
            </a:avLst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5" name="Shape 555"/>
          <p:cNvSpPr/>
          <p:nvPr/>
        </p:nvSpPr>
        <p:spPr>
          <a:xfrm flipH="1" rot="10800000">
            <a:off x="5524296" y="4869159"/>
            <a:ext cx="1656183" cy="360040"/>
          </a:xfrm>
          <a:prstGeom prst="triangle">
            <a:avLst>
              <a:gd fmla="val 50000" name="adj"/>
            </a:avLst>
          </a:prstGeom>
          <a:solidFill>
            <a:srgbClr val="FDE9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6" name="Shape 556"/>
          <p:cNvSpPr/>
          <p:nvPr/>
        </p:nvSpPr>
        <p:spPr>
          <a:xfrm flipH="1" rot="10800000">
            <a:off x="3779912" y="4869159"/>
            <a:ext cx="1656183" cy="360040"/>
          </a:xfrm>
          <a:prstGeom prst="triangle">
            <a:avLst>
              <a:gd fmla="val 50000" name="adj"/>
            </a:avLst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7" name="Shape 557"/>
          <p:cNvSpPr/>
          <p:nvPr/>
        </p:nvSpPr>
        <p:spPr>
          <a:xfrm flipH="1" rot="10800000">
            <a:off x="2038401" y="4869159"/>
            <a:ext cx="1656183" cy="360040"/>
          </a:xfrm>
          <a:prstGeom prst="triangle">
            <a:avLst>
              <a:gd fmla="val 50000" name="adj"/>
            </a:avLst>
          </a:prstGeom>
          <a:solidFill>
            <a:srgbClr val="DAE5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8" name="Shape 558"/>
          <p:cNvSpPr/>
          <p:nvPr/>
        </p:nvSpPr>
        <p:spPr>
          <a:xfrm flipH="1" rot="10800000">
            <a:off x="253977" y="4869159"/>
            <a:ext cx="1656183" cy="360040"/>
          </a:xfrm>
          <a:prstGeom prst="triangle">
            <a:avLst>
              <a:gd fmla="val 50000" name="adj"/>
            </a:avLst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226266" y="5229200"/>
            <a:ext cx="1688727" cy="115212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Être rencontré par ses utilisateurs potentiels</a:t>
            </a:r>
          </a:p>
        </p:txBody>
      </p:sp>
      <p:sp>
        <p:nvSpPr>
          <p:cNvPr id="560" name="Shape 560"/>
          <p:cNvSpPr/>
          <p:nvPr/>
        </p:nvSpPr>
        <p:spPr>
          <a:xfrm>
            <a:off x="1978148" y="5229200"/>
            <a:ext cx="1688727" cy="1152128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Être utilisable et perçu par les utilisateurs</a:t>
            </a:r>
          </a:p>
        </p:txBody>
      </p:sp>
      <p:sp>
        <p:nvSpPr>
          <p:cNvPr id="561" name="Shape 561"/>
          <p:cNvSpPr/>
          <p:nvPr/>
        </p:nvSpPr>
        <p:spPr>
          <a:xfrm>
            <a:off x="3737435" y="5229200"/>
            <a:ext cx="1688727" cy="1152128"/>
          </a:xfrm>
          <a:prstGeom prst="rect">
            <a:avLst/>
          </a:prstGeom>
          <a:solidFill>
            <a:srgbClr val="C5D8F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Fonctionner correctement et rapidement</a:t>
            </a:r>
          </a:p>
        </p:txBody>
      </p:sp>
      <p:sp>
        <p:nvSpPr>
          <p:cNvPr id="562" name="Shape 562"/>
          <p:cNvSpPr/>
          <p:nvPr/>
        </p:nvSpPr>
        <p:spPr>
          <a:xfrm>
            <a:off x="5496585" y="5229200"/>
            <a:ext cx="1688727" cy="1152128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Délivrer de l’information de qualité</a:t>
            </a:r>
          </a:p>
        </p:txBody>
      </p:sp>
      <p:sp>
        <p:nvSpPr>
          <p:cNvPr id="563" name="Shape 563"/>
          <p:cNvSpPr/>
          <p:nvPr/>
        </p:nvSpPr>
        <p:spPr>
          <a:xfrm>
            <a:off x="7248028" y="5229200"/>
            <a:ext cx="1688727" cy="1152128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Fournir un service de qualité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modèle VPTCS</a:t>
            </a:r>
          </a:p>
        </p:txBody>
      </p:sp>
      <p:sp>
        <p:nvSpPr>
          <p:cNvPr id="569" name="Shape 569"/>
          <p:cNvSpPr/>
          <p:nvPr/>
        </p:nvSpPr>
        <p:spPr>
          <a:xfrm>
            <a:off x="5508103" y="4797151"/>
            <a:ext cx="3456383" cy="57606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pourquoi ? du site</a:t>
            </a:r>
          </a:p>
        </p:txBody>
      </p:sp>
      <p:sp>
        <p:nvSpPr>
          <p:cNvPr id="570" name="Shape 570"/>
          <p:cNvSpPr/>
          <p:nvPr/>
        </p:nvSpPr>
        <p:spPr>
          <a:xfrm>
            <a:off x="251519" y="4797151"/>
            <a:ext cx="5184575" cy="57606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comment ? du site</a:t>
            </a:r>
          </a:p>
        </p:txBody>
      </p:sp>
      <p:sp>
        <p:nvSpPr>
          <p:cNvPr id="571" name="Shape 571"/>
          <p:cNvSpPr/>
          <p:nvPr/>
        </p:nvSpPr>
        <p:spPr>
          <a:xfrm>
            <a:off x="0" y="1628800"/>
            <a:ext cx="2195736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Avant la visite</a:t>
            </a:r>
          </a:p>
        </p:txBody>
      </p:sp>
      <p:sp>
        <p:nvSpPr>
          <p:cNvPr id="572" name="Shape 572"/>
          <p:cNvSpPr/>
          <p:nvPr/>
        </p:nvSpPr>
        <p:spPr>
          <a:xfrm>
            <a:off x="2051719" y="1628800"/>
            <a:ext cx="5760640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Pendant la visite</a:t>
            </a:r>
          </a:p>
        </p:txBody>
      </p:sp>
      <p:sp>
        <p:nvSpPr>
          <p:cNvPr id="573" name="Shape 573"/>
          <p:cNvSpPr/>
          <p:nvPr/>
        </p:nvSpPr>
        <p:spPr>
          <a:xfrm>
            <a:off x="7668343" y="1628800"/>
            <a:ext cx="1475656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Après</a:t>
            </a:r>
          </a:p>
        </p:txBody>
      </p:sp>
      <p:sp>
        <p:nvSpPr>
          <p:cNvPr id="574" name="Shape 574"/>
          <p:cNvSpPr/>
          <p:nvPr/>
        </p:nvSpPr>
        <p:spPr>
          <a:xfrm flipH="1">
            <a:off x="8676456" y="1628800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75" name="Shape 575"/>
          <p:cNvGrpSpPr/>
          <p:nvPr/>
        </p:nvGrpSpPr>
        <p:grpSpPr>
          <a:xfrm>
            <a:off x="251519" y="2204864"/>
            <a:ext cx="1690454" cy="2520279"/>
            <a:chOff x="251519" y="2060848"/>
            <a:chExt cx="1690454" cy="2520279"/>
          </a:xfrm>
        </p:grpSpPr>
        <p:sp>
          <p:nvSpPr>
            <p:cNvPr id="576" name="Shape 576"/>
            <p:cNvSpPr/>
            <p:nvPr/>
          </p:nvSpPr>
          <p:spPr>
            <a:xfrm flipH="1" rot="10800000">
              <a:off x="251519" y="3068959"/>
              <a:ext cx="1656183" cy="360040"/>
            </a:xfrm>
            <a:prstGeom prst="triangle">
              <a:avLst>
                <a:gd fmla="val 50000" name="adj"/>
              </a:avLst>
            </a:prstGeom>
            <a:solidFill>
              <a:srgbClr val="DAEEF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251519" y="3429000"/>
              <a:ext cx="1661018" cy="1152128"/>
            </a:xfrm>
            <a:prstGeom prst="rect">
              <a:avLst/>
            </a:prstGeom>
            <a:solidFill>
              <a:srgbClr val="DAEEF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17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Être rencontré par ses utilisateurs potentiels</a:t>
              </a:r>
            </a:p>
          </p:txBody>
        </p:sp>
        <p:sp>
          <p:nvSpPr>
            <p:cNvPr id="578" name="Shape 578"/>
            <p:cNvSpPr/>
            <p:nvPr/>
          </p:nvSpPr>
          <p:spPr>
            <a:xfrm>
              <a:off x="251878" y="2060848"/>
              <a:ext cx="1690096" cy="11521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b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7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</a:t>
              </a:r>
            </a:p>
          </p:txBody>
        </p:sp>
      </p:grpSp>
      <p:grpSp>
        <p:nvGrpSpPr>
          <p:cNvPr id="579" name="Shape 579"/>
          <p:cNvGrpSpPr/>
          <p:nvPr/>
        </p:nvGrpSpPr>
        <p:grpSpPr>
          <a:xfrm>
            <a:off x="1981165" y="2204863"/>
            <a:ext cx="1716437" cy="2520279"/>
            <a:chOff x="1991466" y="2564903"/>
            <a:chExt cx="1716437" cy="2520279"/>
          </a:xfrm>
        </p:grpSpPr>
        <p:sp>
          <p:nvSpPr>
            <p:cNvPr id="580" name="Shape 580"/>
            <p:cNvSpPr/>
            <p:nvPr/>
          </p:nvSpPr>
          <p:spPr>
            <a:xfrm flipH="1" rot="10800000">
              <a:off x="2051719" y="3573015"/>
              <a:ext cx="1656183" cy="360040"/>
            </a:xfrm>
            <a:prstGeom prst="triangle">
              <a:avLst>
                <a:gd fmla="val 50000" name="adj"/>
              </a:avLst>
            </a:prstGeom>
            <a:solidFill>
              <a:srgbClr val="DAE5F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1" name="Shape 581"/>
            <p:cNvSpPr/>
            <p:nvPr/>
          </p:nvSpPr>
          <p:spPr>
            <a:xfrm>
              <a:off x="1991466" y="3933055"/>
              <a:ext cx="1688727" cy="1152128"/>
            </a:xfrm>
            <a:prstGeom prst="rect">
              <a:avLst/>
            </a:prstGeom>
            <a:solidFill>
              <a:srgbClr val="DAE5F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17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Être utilisable et perçu par les utilisateurs</a:t>
              </a:r>
            </a:p>
          </p:txBody>
        </p:sp>
        <p:sp>
          <p:nvSpPr>
            <p:cNvPr id="582" name="Shape 582"/>
            <p:cNvSpPr/>
            <p:nvPr/>
          </p:nvSpPr>
          <p:spPr>
            <a:xfrm>
              <a:off x="2019175" y="2564903"/>
              <a:ext cx="1688727" cy="11521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b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7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</a:t>
              </a:r>
            </a:p>
          </p:txBody>
        </p:sp>
      </p:grpSp>
      <p:grpSp>
        <p:nvGrpSpPr>
          <p:cNvPr id="583" name="Shape 583"/>
          <p:cNvGrpSpPr/>
          <p:nvPr/>
        </p:nvGrpSpPr>
        <p:grpSpPr>
          <a:xfrm>
            <a:off x="3736792" y="2204863"/>
            <a:ext cx="1716438" cy="2520279"/>
            <a:chOff x="3702155" y="2564903"/>
            <a:chExt cx="1716438" cy="2520279"/>
          </a:xfrm>
        </p:grpSpPr>
        <p:sp>
          <p:nvSpPr>
            <p:cNvPr id="584" name="Shape 584"/>
            <p:cNvSpPr/>
            <p:nvPr/>
          </p:nvSpPr>
          <p:spPr>
            <a:xfrm flipH="1" rot="10800000">
              <a:off x="3744632" y="3573015"/>
              <a:ext cx="1656183" cy="360040"/>
            </a:xfrm>
            <a:prstGeom prst="triangle">
              <a:avLst>
                <a:gd fmla="val 50000" name="adj"/>
              </a:avLst>
            </a:prstGeom>
            <a:solidFill>
              <a:srgbClr val="C5D8F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3702155" y="3933055"/>
              <a:ext cx="1688727" cy="1152128"/>
            </a:xfrm>
            <a:prstGeom prst="rect">
              <a:avLst/>
            </a:prstGeom>
            <a:solidFill>
              <a:srgbClr val="C5D8F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17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Fonctionner correctement, rapidement</a:t>
              </a:r>
            </a:p>
          </p:txBody>
        </p:sp>
        <p:sp>
          <p:nvSpPr>
            <p:cNvPr id="586" name="Shape 586"/>
            <p:cNvSpPr/>
            <p:nvPr/>
          </p:nvSpPr>
          <p:spPr>
            <a:xfrm>
              <a:off x="3729866" y="2564903"/>
              <a:ext cx="1688727" cy="115212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b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7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</a:t>
              </a:r>
            </a:p>
          </p:txBody>
        </p:sp>
      </p:grpSp>
      <p:grpSp>
        <p:nvGrpSpPr>
          <p:cNvPr id="587" name="Shape 587"/>
          <p:cNvGrpSpPr/>
          <p:nvPr/>
        </p:nvGrpSpPr>
        <p:grpSpPr>
          <a:xfrm>
            <a:off x="5492421" y="2204863"/>
            <a:ext cx="1716437" cy="2520279"/>
            <a:chOff x="5478946" y="2564903"/>
            <a:chExt cx="1716437" cy="2520279"/>
          </a:xfrm>
        </p:grpSpPr>
        <p:sp>
          <p:nvSpPr>
            <p:cNvPr id="588" name="Shape 588"/>
            <p:cNvSpPr/>
            <p:nvPr/>
          </p:nvSpPr>
          <p:spPr>
            <a:xfrm flipH="1" rot="10800000">
              <a:off x="5506655" y="3573015"/>
              <a:ext cx="1656183" cy="360040"/>
            </a:xfrm>
            <a:prstGeom prst="triangle">
              <a:avLst>
                <a:gd fmla="val 50000" name="adj"/>
              </a:avLst>
            </a:prstGeom>
            <a:solidFill>
              <a:srgbClr val="FDE9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5478946" y="3933055"/>
              <a:ext cx="1688727" cy="1152128"/>
            </a:xfrm>
            <a:prstGeom prst="rect">
              <a:avLst/>
            </a:prstGeom>
            <a:solidFill>
              <a:srgbClr val="FDE9D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17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Délivrer de l’information de qualité</a:t>
              </a:r>
            </a:p>
          </p:txBody>
        </p:sp>
        <p:sp>
          <p:nvSpPr>
            <p:cNvPr id="590" name="Shape 590"/>
            <p:cNvSpPr/>
            <p:nvPr/>
          </p:nvSpPr>
          <p:spPr>
            <a:xfrm>
              <a:off x="5506655" y="2564903"/>
              <a:ext cx="1688727" cy="11521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b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7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</a:t>
              </a:r>
            </a:p>
          </p:txBody>
        </p:sp>
      </p:grpSp>
      <p:grpSp>
        <p:nvGrpSpPr>
          <p:cNvPr id="591" name="Shape 591"/>
          <p:cNvGrpSpPr/>
          <p:nvPr/>
        </p:nvGrpSpPr>
        <p:grpSpPr>
          <a:xfrm>
            <a:off x="7248050" y="2204863"/>
            <a:ext cx="1716438" cy="2520279"/>
            <a:chOff x="7248050" y="2564903"/>
            <a:chExt cx="1716438" cy="2520279"/>
          </a:xfrm>
        </p:grpSpPr>
        <p:sp>
          <p:nvSpPr>
            <p:cNvPr id="592" name="Shape 592"/>
            <p:cNvSpPr/>
            <p:nvPr/>
          </p:nvSpPr>
          <p:spPr>
            <a:xfrm flipH="1" rot="10800000">
              <a:off x="7251061" y="3573015"/>
              <a:ext cx="1656183" cy="360040"/>
            </a:xfrm>
            <a:prstGeom prst="triangle">
              <a:avLst>
                <a:gd fmla="val 50000" name="adj"/>
              </a:avLst>
            </a:prstGeom>
            <a:solidFill>
              <a:srgbClr val="F2DAD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7248050" y="3933055"/>
              <a:ext cx="1716437" cy="1152128"/>
            </a:xfrm>
            <a:prstGeom prst="rect">
              <a:avLst/>
            </a:prstGeom>
            <a:solidFill>
              <a:srgbClr val="F2DAD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17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Fournir un service de qualité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7275760" y="2564903"/>
              <a:ext cx="1688727" cy="11521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b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fr-FR" sz="72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39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processus de conception, de production et d’exploitation</a:t>
            </a:r>
          </a:p>
        </p:txBody>
      </p:sp>
      <p:sp>
        <p:nvSpPr>
          <p:cNvPr id="600" name="Shape 600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Identifier les périmètres</a:t>
            </a:r>
          </a:p>
        </p:txBody>
      </p:sp>
      <p:pic>
        <p:nvPicPr>
          <p:cNvPr descr="Afficher l'image d'origine" id="607" name="Shape 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719" y="1556791"/>
            <a:ext cx="4704456" cy="5098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/>
        </p:nvSpPr>
        <p:spPr>
          <a:xfrm>
            <a:off x="107504" y="5157192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Consultant, chef de projet</a:t>
            </a:r>
          </a:p>
        </p:txBody>
      </p:sp>
      <p:sp>
        <p:nvSpPr>
          <p:cNvPr id="613" name="Shape 613"/>
          <p:cNvSpPr/>
          <p:nvPr/>
        </p:nvSpPr>
        <p:spPr>
          <a:xfrm>
            <a:off x="2268000" y="5157192"/>
            <a:ext cx="2267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UX Designer, DA, </a:t>
            </a:r>
            <a:b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projet</a:t>
            </a:r>
          </a:p>
        </p:txBody>
      </p:sp>
      <p:sp>
        <p:nvSpPr>
          <p:cNvPr id="614" name="Shape 614"/>
          <p:cNvSpPr/>
          <p:nvPr/>
        </p:nvSpPr>
        <p:spPr>
          <a:xfrm>
            <a:off x="4608000" y="5157192"/>
            <a:ext cx="2195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Développeur, intégrateur</a:t>
            </a:r>
          </a:p>
        </p:txBody>
      </p:sp>
      <p:sp>
        <p:nvSpPr>
          <p:cNvPr id="615" name="Shape 615"/>
          <p:cNvSpPr/>
          <p:nvPr/>
        </p:nvSpPr>
        <p:spPr>
          <a:xfrm>
            <a:off x="6876000" y="5157192"/>
            <a:ext cx="2195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produit</a:t>
            </a:r>
          </a:p>
        </p:txBody>
      </p:sp>
      <p:sp>
        <p:nvSpPr>
          <p:cNvPr id="616" name="Shape 616"/>
          <p:cNvSpPr/>
          <p:nvPr/>
        </p:nvSpPr>
        <p:spPr>
          <a:xfrm flipH="1" rot="10800000">
            <a:off x="7344307" y="5013176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7" name="Shape 617"/>
          <p:cNvSpPr/>
          <p:nvPr/>
        </p:nvSpPr>
        <p:spPr>
          <a:xfrm flipH="1" rot="10800000">
            <a:off x="2793878" y="5013176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8" name="Shape 618"/>
          <p:cNvSpPr/>
          <p:nvPr/>
        </p:nvSpPr>
        <p:spPr>
          <a:xfrm flipH="1" rot="10800000">
            <a:off x="518664" y="5013176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9" name="Shape 619"/>
          <p:cNvSpPr/>
          <p:nvPr/>
        </p:nvSpPr>
        <p:spPr>
          <a:xfrm flipH="1" rot="10800000">
            <a:off x="5069094" y="5013176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107504" y="3140967"/>
            <a:ext cx="2081704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Formaliser un cahier des charges, base de discussion entre MOE et MOA</a:t>
            </a:r>
          </a:p>
        </p:txBody>
      </p:sp>
      <p:sp>
        <p:nvSpPr>
          <p:cNvPr id="621" name="Shape 621"/>
          <p:cNvSpPr/>
          <p:nvPr/>
        </p:nvSpPr>
        <p:spPr>
          <a:xfrm>
            <a:off x="2268000" y="3140967"/>
            <a:ext cx="2267999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Traduire le besoin en spécifications fonctionnelles, ergonomiques et graphiques</a:t>
            </a:r>
          </a:p>
        </p:txBody>
      </p:sp>
      <p:sp>
        <p:nvSpPr>
          <p:cNvPr id="622" name="Shape 622"/>
          <p:cNvSpPr/>
          <p:nvPr/>
        </p:nvSpPr>
        <p:spPr>
          <a:xfrm>
            <a:off x="4608000" y="3140967"/>
            <a:ext cx="2195999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Développer les fonctions et interfaces détaillées dans les spécifications</a:t>
            </a:r>
          </a:p>
        </p:txBody>
      </p:sp>
      <p:sp>
        <p:nvSpPr>
          <p:cNvPr id="623" name="Shape 623"/>
          <p:cNvSpPr/>
          <p:nvPr/>
        </p:nvSpPr>
        <p:spPr>
          <a:xfrm>
            <a:off x="6876000" y="3140967"/>
            <a:ext cx="2195999" cy="20162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Faire évoluer les contenus et services et les interfaces liées</a:t>
            </a:r>
          </a:p>
        </p:txBody>
      </p:sp>
      <p:sp>
        <p:nvSpPr>
          <p:cNvPr id="624" name="Shape 624"/>
          <p:cNvSpPr/>
          <p:nvPr/>
        </p:nvSpPr>
        <p:spPr>
          <a:xfrm flipH="1" rot="10800000">
            <a:off x="7343929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5" name="Shape 625"/>
          <p:cNvSpPr/>
          <p:nvPr/>
        </p:nvSpPr>
        <p:spPr>
          <a:xfrm flipH="1" rot="10800000">
            <a:off x="2793500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6" name="Shape 626"/>
          <p:cNvSpPr/>
          <p:nvPr/>
        </p:nvSpPr>
        <p:spPr>
          <a:xfrm flipH="1" rot="10800000">
            <a:off x="518285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7" name="Shape 6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628" name="Shape 628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629" name="Shape 629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630" name="Shape 630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631" name="Shape 631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l’idée au cahier des charges</a:t>
            </a:r>
          </a:p>
        </p:txBody>
      </p:sp>
      <p:sp>
        <p:nvSpPr>
          <p:cNvPr id="633" name="Shape 633"/>
          <p:cNvSpPr/>
          <p:nvPr/>
        </p:nvSpPr>
        <p:spPr>
          <a:xfrm>
            <a:off x="2268000" y="2204863"/>
            <a:ext cx="2267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 cahier des charges aux spécifications</a:t>
            </a:r>
          </a:p>
        </p:txBody>
      </p:sp>
      <p:sp>
        <p:nvSpPr>
          <p:cNvPr id="634" name="Shape 634"/>
          <p:cNvSpPr/>
          <p:nvPr/>
        </p:nvSpPr>
        <p:spPr>
          <a:xfrm>
            <a:off x="4608000" y="2204863"/>
            <a:ext cx="2195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spécifications à la livraison</a:t>
            </a:r>
          </a:p>
        </p:txBody>
      </p:sp>
      <p:sp>
        <p:nvSpPr>
          <p:cNvPr id="635" name="Shape 635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636" name="Shape 636"/>
          <p:cNvSpPr/>
          <p:nvPr/>
        </p:nvSpPr>
        <p:spPr>
          <a:xfrm>
            <a:off x="6876000" y="2204864"/>
            <a:ext cx="2195999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la livraison à…</a:t>
            </a:r>
          </a:p>
        </p:txBody>
      </p:sp>
      <p:sp>
        <p:nvSpPr>
          <p:cNvPr id="637" name="Shape 637"/>
          <p:cNvSpPr/>
          <p:nvPr/>
        </p:nvSpPr>
        <p:spPr>
          <a:xfrm flipH="1" rot="10800000">
            <a:off x="5068716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/>
        </p:nvSpPr>
        <p:spPr>
          <a:xfrm>
            <a:off x="107504" y="5301208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Consultant, chef de projet</a:t>
            </a:r>
          </a:p>
        </p:txBody>
      </p:sp>
      <p:sp>
        <p:nvSpPr>
          <p:cNvPr id="643" name="Shape 643"/>
          <p:cNvSpPr/>
          <p:nvPr/>
        </p:nvSpPr>
        <p:spPr>
          <a:xfrm flipH="1" rot="10800000">
            <a:off x="518664" y="515719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107504" y="3140967"/>
            <a:ext cx="2081704" cy="216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Formaliser un cahier des charges, base de discussion entre MOE et MOA</a:t>
            </a:r>
          </a:p>
        </p:txBody>
      </p:sp>
      <p:sp>
        <p:nvSpPr>
          <p:cNvPr id="645" name="Shape 645"/>
          <p:cNvSpPr/>
          <p:nvPr/>
        </p:nvSpPr>
        <p:spPr>
          <a:xfrm flipH="1" rot="10800000">
            <a:off x="518285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6" name="Shape 6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647" name="Shape 647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648" name="Shape 648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649" name="Shape 649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650" name="Shape 650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l’idée au cahier des charges</a:t>
            </a:r>
          </a:p>
        </p:txBody>
      </p:sp>
      <p:sp>
        <p:nvSpPr>
          <p:cNvPr id="652" name="Shape 652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2250219" y="2204863"/>
            <a:ext cx="6786276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Enjeux du cahier des charges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cahier des charges est avant-tout un document de communication par lequel les acteurs du projet (MOA, MOE) s’entendent sur un périmètre, une méthode, un délais et un coût.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cahier des charges doit </a:t>
            </a:r>
            <a:r>
              <a:rPr b="1"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contextualiser </a:t>
            </a: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demande, </a:t>
            </a:r>
            <a:r>
              <a:rPr b="1"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prioriser </a:t>
            </a: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besoins et </a:t>
            </a:r>
            <a:r>
              <a:rPr b="1"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expliciter </a:t>
            </a: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éléments attendus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659" name="Shape 659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660" name="Shape 660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661" name="Shape 661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662" name="Shape 662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2250219" y="2204863"/>
            <a:ext cx="678627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Enjeux des spécifications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107504" y="5301208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UX Designer, DA, </a:t>
            </a:r>
            <a:b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projet</a:t>
            </a:r>
          </a:p>
        </p:txBody>
      </p:sp>
      <p:sp>
        <p:nvSpPr>
          <p:cNvPr id="666" name="Shape 666"/>
          <p:cNvSpPr/>
          <p:nvPr/>
        </p:nvSpPr>
        <p:spPr>
          <a:xfrm flipH="1" rot="10800000">
            <a:off x="561375" y="515719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107504" y="3140967"/>
            <a:ext cx="2081704" cy="216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Traduire le besoin en spécifications fonctionnelles, ergonomiques et graphiques</a:t>
            </a:r>
          </a:p>
        </p:txBody>
      </p:sp>
      <p:sp>
        <p:nvSpPr>
          <p:cNvPr id="668" name="Shape 668"/>
          <p:cNvSpPr/>
          <p:nvPr/>
        </p:nvSpPr>
        <p:spPr>
          <a:xfrm flipH="1" rot="10800000">
            <a:off x="560997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 cahier des charges aux spécifications</a:t>
            </a:r>
          </a:p>
        </p:txBody>
      </p:sp>
      <p:sp>
        <p:nvSpPr>
          <p:cNvPr id="670" name="Shape 670"/>
          <p:cNvSpPr/>
          <p:nvPr/>
        </p:nvSpPr>
        <p:spPr>
          <a:xfrm>
            <a:off x="6588224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Réalisation</a:t>
            </a:r>
          </a:p>
        </p:txBody>
      </p:sp>
      <p:sp>
        <p:nvSpPr>
          <p:cNvPr id="671" name="Shape 671"/>
          <p:cNvSpPr/>
          <p:nvPr/>
        </p:nvSpPr>
        <p:spPr>
          <a:xfrm>
            <a:off x="2483767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Besoin</a:t>
            </a:r>
          </a:p>
        </p:txBody>
      </p:sp>
      <p:sp>
        <p:nvSpPr>
          <p:cNvPr id="672" name="Shape 672"/>
          <p:cNvSpPr/>
          <p:nvPr/>
        </p:nvSpPr>
        <p:spPr>
          <a:xfrm>
            <a:off x="4572000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Specificati°</a:t>
            </a:r>
          </a:p>
        </p:txBody>
      </p:sp>
      <p:cxnSp>
        <p:nvCxnSpPr>
          <p:cNvPr id="673" name="Shape 673"/>
          <p:cNvCxnSpPr>
            <a:stCxn id="671" idx="3"/>
            <a:endCxn id="672" idx="1"/>
          </p:cNvCxnSpPr>
          <p:nvPr/>
        </p:nvCxnSpPr>
        <p:spPr>
          <a:xfrm>
            <a:off x="3851919" y="3171004"/>
            <a:ext cx="720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74" name="Shape 674"/>
          <p:cNvCxnSpPr>
            <a:stCxn id="672" idx="3"/>
            <a:endCxn id="670" idx="1"/>
          </p:cNvCxnSpPr>
          <p:nvPr/>
        </p:nvCxnSpPr>
        <p:spPr>
          <a:xfrm>
            <a:off x="5940151" y="3171004"/>
            <a:ext cx="648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675" name="Shape 675"/>
          <p:cNvSpPr/>
          <p:nvPr/>
        </p:nvSpPr>
        <p:spPr>
          <a:xfrm>
            <a:off x="6588224" y="41490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Réalisation</a:t>
            </a:r>
          </a:p>
        </p:txBody>
      </p:sp>
      <p:sp>
        <p:nvSpPr>
          <p:cNvPr id="676" name="Shape 676"/>
          <p:cNvSpPr/>
          <p:nvPr/>
        </p:nvSpPr>
        <p:spPr>
          <a:xfrm>
            <a:off x="2483767" y="3717032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Besoin</a:t>
            </a:r>
          </a:p>
        </p:txBody>
      </p:sp>
      <p:sp>
        <p:nvSpPr>
          <p:cNvPr id="677" name="Shape 677"/>
          <p:cNvSpPr/>
          <p:nvPr/>
        </p:nvSpPr>
        <p:spPr>
          <a:xfrm>
            <a:off x="4572000" y="41490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Specificati°</a:t>
            </a:r>
          </a:p>
        </p:txBody>
      </p:sp>
      <p:cxnSp>
        <p:nvCxnSpPr>
          <p:cNvPr id="678" name="Shape 678"/>
          <p:cNvCxnSpPr>
            <a:stCxn id="676" idx="3"/>
            <a:endCxn id="677" idx="1"/>
          </p:cNvCxnSpPr>
          <p:nvPr/>
        </p:nvCxnSpPr>
        <p:spPr>
          <a:xfrm>
            <a:off x="3851919" y="3933056"/>
            <a:ext cx="720000" cy="432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679" name="Shape 679"/>
          <p:cNvCxnSpPr>
            <a:stCxn id="677" idx="3"/>
            <a:endCxn id="675" idx="1"/>
          </p:cNvCxnSpPr>
          <p:nvPr/>
        </p:nvCxnSpPr>
        <p:spPr>
          <a:xfrm>
            <a:off x="5940151" y="4365104"/>
            <a:ext cx="648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680" name="Shape 680"/>
          <p:cNvSpPr txBox="1"/>
          <p:nvPr/>
        </p:nvSpPr>
        <p:spPr>
          <a:xfrm>
            <a:off x="2250219" y="4581128"/>
            <a:ext cx="6786276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écart entre le besoin et la spécification entraînera avec certitude un écart dans la réalisation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81" name="Shape 681"/>
          <p:cNvCxnSpPr/>
          <p:nvPr/>
        </p:nvCxnSpPr>
        <p:spPr>
          <a:xfrm>
            <a:off x="4284071" y="3933055"/>
            <a:ext cx="2304152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dash"/>
            <a:round/>
            <a:headEnd len="med" w="med" type="none"/>
            <a:tailEnd len="lg" w="lg" type="stealth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687" name="Shape 687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688" name="Shape 688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689" name="Shape 689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690" name="Shape 690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2250219" y="2204863"/>
            <a:ext cx="678627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Enjeux des spécifications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107504" y="5301208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UX Designer, DA, </a:t>
            </a:r>
            <a:b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Chef de projet</a:t>
            </a:r>
          </a:p>
        </p:txBody>
      </p:sp>
      <p:sp>
        <p:nvSpPr>
          <p:cNvPr id="694" name="Shape 694"/>
          <p:cNvSpPr/>
          <p:nvPr/>
        </p:nvSpPr>
        <p:spPr>
          <a:xfrm flipH="1" rot="10800000">
            <a:off x="561375" y="515719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107504" y="3140967"/>
            <a:ext cx="2081704" cy="216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Traduire le besoin en spécifications fonctionnelles, ergonomiques et graphiques</a:t>
            </a:r>
          </a:p>
        </p:txBody>
      </p:sp>
      <p:sp>
        <p:nvSpPr>
          <p:cNvPr id="696" name="Shape 696"/>
          <p:cNvSpPr/>
          <p:nvPr/>
        </p:nvSpPr>
        <p:spPr>
          <a:xfrm flipH="1" rot="10800000">
            <a:off x="560997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107504" y="2204863"/>
            <a:ext cx="20817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Du cahier des charges aux spécifications</a:t>
            </a:r>
          </a:p>
        </p:txBody>
      </p:sp>
      <p:sp>
        <p:nvSpPr>
          <p:cNvPr id="698" name="Shape 698"/>
          <p:cNvSpPr/>
          <p:nvPr/>
        </p:nvSpPr>
        <p:spPr>
          <a:xfrm>
            <a:off x="6588224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Réalisation</a:t>
            </a:r>
          </a:p>
        </p:txBody>
      </p:sp>
      <p:sp>
        <p:nvSpPr>
          <p:cNvPr id="699" name="Shape 699"/>
          <p:cNvSpPr/>
          <p:nvPr/>
        </p:nvSpPr>
        <p:spPr>
          <a:xfrm>
            <a:off x="2483767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Besoin</a:t>
            </a:r>
          </a:p>
        </p:txBody>
      </p:sp>
      <p:sp>
        <p:nvSpPr>
          <p:cNvPr id="700" name="Shape 700"/>
          <p:cNvSpPr/>
          <p:nvPr/>
        </p:nvSpPr>
        <p:spPr>
          <a:xfrm>
            <a:off x="4572000" y="2954980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Specificati°</a:t>
            </a:r>
          </a:p>
        </p:txBody>
      </p:sp>
      <p:sp>
        <p:nvSpPr>
          <p:cNvPr id="701" name="Shape 701"/>
          <p:cNvSpPr/>
          <p:nvPr/>
        </p:nvSpPr>
        <p:spPr>
          <a:xfrm>
            <a:off x="6588224" y="4146232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Réalisation</a:t>
            </a:r>
          </a:p>
        </p:txBody>
      </p:sp>
      <p:sp>
        <p:nvSpPr>
          <p:cNvPr id="702" name="Shape 702"/>
          <p:cNvSpPr/>
          <p:nvPr/>
        </p:nvSpPr>
        <p:spPr>
          <a:xfrm>
            <a:off x="2483767" y="3717032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Besoin</a:t>
            </a:r>
          </a:p>
        </p:txBody>
      </p:sp>
      <p:sp>
        <p:nvSpPr>
          <p:cNvPr id="703" name="Shape 703"/>
          <p:cNvSpPr/>
          <p:nvPr/>
        </p:nvSpPr>
        <p:spPr>
          <a:xfrm>
            <a:off x="4572000" y="3717032"/>
            <a:ext cx="1368151" cy="432047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25400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Specificati°</a:t>
            </a:r>
          </a:p>
        </p:txBody>
      </p:sp>
      <p:cxnSp>
        <p:nvCxnSpPr>
          <p:cNvPr id="704" name="Shape 704"/>
          <p:cNvCxnSpPr>
            <a:stCxn id="703" idx="3"/>
            <a:endCxn id="701" idx="1"/>
          </p:cNvCxnSpPr>
          <p:nvPr/>
        </p:nvCxnSpPr>
        <p:spPr>
          <a:xfrm>
            <a:off x="5940151" y="3933056"/>
            <a:ext cx="648000" cy="4293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705" name="Shape 705"/>
          <p:cNvCxnSpPr>
            <a:stCxn id="702" idx="3"/>
            <a:endCxn id="703" idx="1"/>
          </p:cNvCxnSpPr>
          <p:nvPr/>
        </p:nvCxnSpPr>
        <p:spPr>
          <a:xfrm>
            <a:off x="3851919" y="3933056"/>
            <a:ext cx="720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706" name="Shape 706"/>
          <p:cNvCxnSpPr>
            <a:stCxn id="699" idx="3"/>
            <a:endCxn id="700" idx="1"/>
          </p:cNvCxnSpPr>
          <p:nvPr/>
        </p:nvCxnSpPr>
        <p:spPr>
          <a:xfrm>
            <a:off x="3851919" y="3171004"/>
            <a:ext cx="720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707" name="Shape 707"/>
          <p:cNvCxnSpPr>
            <a:stCxn id="700" idx="3"/>
            <a:endCxn id="698" idx="1"/>
          </p:cNvCxnSpPr>
          <p:nvPr/>
        </p:nvCxnSpPr>
        <p:spPr>
          <a:xfrm>
            <a:off x="5940151" y="3171004"/>
            <a:ext cx="6480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708" name="Shape 708"/>
          <p:cNvSpPr txBox="1"/>
          <p:nvPr/>
        </p:nvSpPr>
        <p:spPr>
          <a:xfrm>
            <a:off x="2250219" y="4581128"/>
            <a:ext cx="6786276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écart entre la spécification et la réalisation est une anomalie qui devra être corrigée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57200" y="1600200"/>
            <a:ext cx="4474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 est un test sur 1000 points permettant de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vérifier le degré de maîtrise des meilleures pratiques du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certificat et le score obtenu au test atteste de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l’actualisation des connaissances et compétences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 est un outil de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reconnaissance et d’appartenance à la communauté des meilleurs professionnels du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039" y="1485621"/>
            <a:ext cx="3652178" cy="51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/>
        </p:nvSpPr>
        <p:spPr>
          <a:xfrm>
            <a:off x="127823" y="3140967"/>
            <a:ext cx="2034004" cy="216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Développer les fonctions et interfaces détaillées dans les spécifications</a:t>
            </a:r>
          </a:p>
        </p:txBody>
      </p:sp>
      <p:sp>
        <p:nvSpPr>
          <p:cNvPr id="714" name="Shape 714"/>
          <p:cNvSpPr/>
          <p:nvPr/>
        </p:nvSpPr>
        <p:spPr>
          <a:xfrm flipH="1" rot="10800000">
            <a:off x="481962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127823" y="5301208"/>
            <a:ext cx="20340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Développeur, intégrateur</a:t>
            </a:r>
          </a:p>
        </p:txBody>
      </p:sp>
      <p:sp>
        <p:nvSpPr>
          <p:cNvPr id="716" name="Shape 716"/>
          <p:cNvSpPr/>
          <p:nvPr/>
        </p:nvSpPr>
        <p:spPr>
          <a:xfrm>
            <a:off x="127823" y="2220547"/>
            <a:ext cx="20340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spécifications à la livraison</a:t>
            </a:r>
          </a:p>
        </p:txBody>
      </p:sp>
      <p:sp>
        <p:nvSpPr>
          <p:cNvPr id="717" name="Shape 7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718" name="Shape 718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719" name="Shape 719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720" name="Shape 720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721" name="Shape 721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2250219" y="2204863"/>
            <a:ext cx="6786276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Enjeux du développement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choix du CMS et de l’éditeur de texte 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balisage correct des gabarits et templates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précaution d’usage avec JavaScript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qualité et la documentation du code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L’usage de pré ou post processeurs….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4" name="Shape 724"/>
          <p:cNvSpPr/>
          <p:nvPr/>
        </p:nvSpPr>
        <p:spPr>
          <a:xfrm flipH="1" rot="10800000">
            <a:off x="482339" y="5141508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/>
        </p:nvSpPr>
        <p:spPr>
          <a:xfrm>
            <a:off x="127823" y="3140967"/>
            <a:ext cx="2034004" cy="216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Développer les fonctions et interfaces détaillées dans les spécifications</a:t>
            </a:r>
          </a:p>
        </p:txBody>
      </p:sp>
      <p:sp>
        <p:nvSpPr>
          <p:cNvPr id="730" name="Shape 730"/>
          <p:cNvSpPr/>
          <p:nvPr/>
        </p:nvSpPr>
        <p:spPr>
          <a:xfrm flipH="1" rot="10800000">
            <a:off x="481962" y="2996952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127823" y="5301208"/>
            <a:ext cx="20340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Développeur, intégrateur</a:t>
            </a:r>
          </a:p>
        </p:txBody>
      </p:sp>
      <p:sp>
        <p:nvSpPr>
          <p:cNvPr id="732" name="Shape 732"/>
          <p:cNvSpPr/>
          <p:nvPr/>
        </p:nvSpPr>
        <p:spPr>
          <a:xfrm>
            <a:off x="127823" y="2220547"/>
            <a:ext cx="2034004" cy="936103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spécifications à la livraison</a:t>
            </a:r>
          </a:p>
        </p:txBody>
      </p:sp>
      <p:sp>
        <p:nvSpPr>
          <p:cNvPr id="733" name="Shape 7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Concevoir, produire, exploiter</a:t>
            </a:r>
          </a:p>
        </p:txBody>
      </p:sp>
      <p:sp>
        <p:nvSpPr>
          <p:cNvPr id="734" name="Shape 734"/>
          <p:cNvSpPr/>
          <p:nvPr/>
        </p:nvSpPr>
        <p:spPr>
          <a:xfrm>
            <a:off x="0" y="1556791"/>
            <a:ext cx="2411759" cy="504056"/>
          </a:xfrm>
          <a:prstGeom prst="homePlate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Projection</a:t>
            </a:r>
          </a:p>
        </p:txBody>
      </p:sp>
      <p:sp>
        <p:nvSpPr>
          <p:cNvPr id="735" name="Shape 735"/>
          <p:cNvSpPr/>
          <p:nvPr/>
        </p:nvSpPr>
        <p:spPr>
          <a:xfrm>
            <a:off x="2250219" y="1556791"/>
            <a:ext cx="2448016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Conception</a:t>
            </a:r>
          </a:p>
        </p:txBody>
      </p:sp>
      <p:sp>
        <p:nvSpPr>
          <p:cNvPr id="736" name="Shape 736"/>
          <p:cNvSpPr/>
          <p:nvPr/>
        </p:nvSpPr>
        <p:spPr>
          <a:xfrm>
            <a:off x="6791807" y="1556791"/>
            <a:ext cx="2339999" cy="504056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Exploitation</a:t>
            </a:r>
          </a:p>
        </p:txBody>
      </p:sp>
      <p:sp>
        <p:nvSpPr>
          <p:cNvPr id="737" name="Shape 737"/>
          <p:cNvSpPr/>
          <p:nvPr/>
        </p:nvSpPr>
        <p:spPr>
          <a:xfrm flipH="1">
            <a:off x="8676456" y="1556791"/>
            <a:ext cx="467543" cy="5040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4536000" y="1556791"/>
            <a:ext cx="2412263" cy="504056"/>
          </a:xfrm>
          <a:prstGeom prst="chevron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2250219" y="2204863"/>
            <a:ext cx="6786276" cy="360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2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Enjeux de l’exploitation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Gouvernance (métiers, acteurs…)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Gestion des corrections et évolutions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Calendrier et production éditoriale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Suivi des usages et des statistiques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Audit et évaluation en cours de production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0" name="Shape 740"/>
          <p:cNvSpPr/>
          <p:nvPr/>
        </p:nvSpPr>
        <p:spPr>
          <a:xfrm flipH="1" rot="10800000">
            <a:off x="482339" y="5141508"/>
            <a:ext cx="1260139" cy="360040"/>
          </a:xfrm>
          <a:prstGeom prst="triangle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 veux une balançoire</a:t>
            </a:r>
          </a:p>
        </p:txBody>
      </p:sp>
      <p:pic>
        <p:nvPicPr>
          <p:cNvPr descr="gestion-projet.gif" id="746" name="Shape 746"/>
          <p:cNvPicPr preferRelativeResize="0"/>
          <p:nvPr/>
        </p:nvPicPr>
        <p:blipFill rotWithShape="1">
          <a:blip r:embed="rId3">
            <a:alphaModFix/>
          </a:blip>
          <a:srcRect b="49969" l="0" r="0" t="860"/>
          <a:stretch/>
        </p:blipFill>
        <p:spPr>
          <a:xfrm>
            <a:off x="81334" y="2081241"/>
            <a:ext cx="8963910" cy="3305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 veux une balançoire</a:t>
            </a:r>
          </a:p>
        </p:txBody>
      </p:sp>
      <p:pic>
        <p:nvPicPr>
          <p:cNvPr descr="gestion-projet.gif" id="752" name="Shape 7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84" l="0" r="0" t="50475"/>
          <a:stretch/>
        </p:blipFill>
        <p:spPr>
          <a:xfrm>
            <a:off x="94803" y="2120156"/>
            <a:ext cx="8920028" cy="3260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Démarche qualité et prévention des risques</a:t>
            </a:r>
          </a:p>
        </p:txBody>
      </p:sp>
      <p:sp>
        <p:nvSpPr>
          <p:cNvPr id="758" name="Shape 758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/>
        </p:nvSpPr>
        <p:spPr>
          <a:xfrm>
            <a:off x="251519" y="6093296"/>
            <a:ext cx="8568951" cy="648071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251519" y="1484783"/>
            <a:ext cx="8568951" cy="4608512"/>
          </a:xfrm>
          <a:prstGeom prst="triangle">
            <a:avLst>
              <a:gd fmla="val 50000" name="adj"/>
            </a:avLst>
          </a:prstGeom>
          <a:solidFill>
            <a:srgbClr val="B6DDE7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-4763" lvl="0" marL="2239963" marR="0" rtl="0" algn="ctr">
              <a:spcBef>
                <a:spcPts val="0"/>
              </a:spcBef>
              <a:buSzPct val="25000"/>
              <a:buNone/>
            </a:pPr>
            <a:r>
              <a:rPr lang="fr-FR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BASIQUE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6" name="Shape 7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 niveau de qualité ?</a:t>
            </a:r>
          </a:p>
        </p:txBody>
      </p:sp>
      <p:sp>
        <p:nvSpPr>
          <p:cNvPr id="767" name="Shape 767"/>
          <p:cNvSpPr/>
          <p:nvPr/>
        </p:nvSpPr>
        <p:spPr>
          <a:xfrm>
            <a:off x="251519" y="6093296"/>
            <a:ext cx="1512167" cy="6480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Accessible</a:t>
            </a:r>
          </a:p>
        </p:txBody>
      </p:sp>
      <p:sp>
        <p:nvSpPr>
          <p:cNvPr id="768" name="Shape 768"/>
          <p:cNvSpPr/>
          <p:nvPr/>
        </p:nvSpPr>
        <p:spPr>
          <a:xfrm>
            <a:off x="2033717" y="6093296"/>
            <a:ext cx="1512167" cy="6480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Visible</a:t>
            </a:r>
          </a:p>
        </p:txBody>
      </p:sp>
      <p:sp>
        <p:nvSpPr>
          <p:cNvPr id="769" name="Shape 769"/>
          <p:cNvSpPr/>
          <p:nvPr/>
        </p:nvSpPr>
        <p:spPr>
          <a:xfrm>
            <a:off x="3815916" y="6093296"/>
            <a:ext cx="1512167" cy="6480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Perceptible</a:t>
            </a:r>
          </a:p>
        </p:txBody>
      </p:sp>
      <p:sp>
        <p:nvSpPr>
          <p:cNvPr id="770" name="Shape 770"/>
          <p:cNvSpPr/>
          <p:nvPr/>
        </p:nvSpPr>
        <p:spPr>
          <a:xfrm>
            <a:off x="5598114" y="6093296"/>
            <a:ext cx="1512167" cy="6480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Sécurisé</a:t>
            </a:r>
          </a:p>
        </p:txBody>
      </p:sp>
      <p:sp>
        <p:nvSpPr>
          <p:cNvPr id="771" name="Shape 771"/>
          <p:cNvSpPr/>
          <p:nvPr/>
        </p:nvSpPr>
        <p:spPr>
          <a:xfrm>
            <a:off x="7308303" y="6093296"/>
            <a:ext cx="1512167" cy="6480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Performant</a:t>
            </a:r>
          </a:p>
        </p:txBody>
      </p:sp>
      <p:sp>
        <p:nvSpPr>
          <p:cNvPr id="772" name="Shape 772"/>
          <p:cNvSpPr/>
          <p:nvPr/>
        </p:nvSpPr>
        <p:spPr>
          <a:xfrm>
            <a:off x="1511659" y="1484783"/>
            <a:ext cx="6048671" cy="3240359"/>
          </a:xfrm>
          <a:prstGeom prst="triangle">
            <a:avLst>
              <a:gd fmla="val 50000" name="adj"/>
            </a:avLst>
          </a:prstGeom>
          <a:solidFill>
            <a:srgbClr val="92CCDC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901700" marR="0" rtl="0" algn="ctr">
              <a:spcBef>
                <a:spcPts val="0"/>
              </a:spcBef>
              <a:buSzPct val="25000"/>
              <a:buNone/>
            </a:pPr>
            <a:r>
              <a:rPr lang="fr-FR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OPTIMAL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2807803" y="1484783"/>
            <a:ext cx="3456383" cy="1872207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EXCELLENT</a:t>
            </a:r>
          </a:p>
        </p:txBody>
      </p:sp>
      <p:pic>
        <p:nvPicPr>
          <p:cNvPr id="774" name="Shape 7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7703" y="5013176"/>
            <a:ext cx="2304256" cy="74096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/>
        </p:nvSpPr>
        <p:spPr>
          <a:xfrm>
            <a:off x="6588224" y="2670335"/>
            <a:ext cx="2232248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20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! Surqualité 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/>
        </p:nvSpPr>
        <p:spPr>
          <a:xfrm>
            <a:off x="683568" y="5661248"/>
            <a:ext cx="1134703" cy="216023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2069914" y="4995173"/>
            <a:ext cx="1134703" cy="882097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3438066" y="4328228"/>
            <a:ext cx="1134703" cy="1549042"/>
          </a:xfrm>
          <a:prstGeom prst="rect">
            <a:avLst/>
          </a:prstGeom>
          <a:solidFill>
            <a:srgbClr val="92CCDC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4806217" y="3645023"/>
            <a:ext cx="1134703" cy="223224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6174369" y="2995210"/>
            <a:ext cx="1134703" cy="2882060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5" name="Shape 78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prévention des risques</a:t>
            </a:r>
          </a:p>
        </p:txBody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démarche pragmatique</a:t>
            </a:r>
          </a:p>
        </p:txBody>
      </p:sp>
      <p:cxnSp>
        <p:nvCxnSpPr>
          <p:cNvPr id="787" name="Shape 787"/>
          <p:cNvCxnSpPr/>
          <p:nvPr/>
        </p:nvCxnSpPr>
        <p:spPr>
          <a:xfrm rot="10800000">
            <a:off x="683568" y="2348879"/>
            <a:ext cx="0" cy="3528391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788" name="Shape 788"/>
          <p:cNvCxnSpPr/>
          <p:nvPr/>
        </p:nvCxnSpPr>
        <p:spPr>
          <a:xfrm>
            <a:off x="683568" y="5877271"/>
            <a:ext cx="7344815" cy="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789" name="Shape 789"/>
          <p:cNvSpPr txBox="1"/>
          <p:nvPr/>
        </p:nvSpPr>
        <p:spPr>
          <a:xfrm>
            <a:off x="827583" y="2348880"/>
            <a:ext cx="21602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Coût de correction des  erreurs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7452320" y="6021287"/>
            <a:ext cx="17994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Avancement dans le projet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647949" y="6021287"/>
            <a:ext cx="1259754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Cahier des charges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2016100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Spécificat°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3384253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4752405" y="6021287"/>
            <a:ext cx="1259754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</a:t>
            </a:r>
            <a:r>
              <a:rPr baseline="30000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mnt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Intégration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6120557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Vie du site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/>
        </p:nvSpPr>
        <p:spPr>
          <a:xfrm>
            <a:off x="6156176" y="5661248"/>
            <a:ext cx="1134703" cy="216023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683568" y="2780927"/>
            <a:ext cx="1134703" cy="576064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BP traitées</a:t>
            </a:r>
          </a:p>
        </p:txBody>
      </p:sp>
      <p:sp>
        <p:nvSpPr>
          <p:cNvPr id="802" name="Shape 802"/>
          <p:cNvSpPr/>
          <p:nvPr/>
        </p:nvSpPr>
        <p:spPr>
          <a:xfrm>
            <a:off x="3438066" y="4328228"/>
            <a:ext cx="1134703" cy="1549042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2051719" y="3645023"/>
            <a:ext cx="1134703" cy="2232248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683568" y="3356992"/>
            <a:ext cx="1134703" cy="2520279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BP restant à intégrer</a:t>
            </a:r>
          </a:p>
        </p:txBody>
      </p:sp>
      <p:sp>
        <p:nvSpPr>
          <p:cNvPr id="805" name="Shape 8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 les critères par étapes</a:t>
            </a:r>
          </a:p>
        </p:txBody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457200" y="1600200"/>
            <a:ext cx="8229600" cy="604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 démarche pragmatique</a:t>
            </a:r>
          </a:p>
        </p:txBody>
      </p:sp>
      <p:cxnSp>
        <p:nvCxnSpPr>
          <p:cNvPr id="807" name="Shape 807"/>
          <p:cNvCxnSpPr/>
          <p:nvPr/>
        </p:nvCxnSpPr>
        <p:spPr>
          <a:xfrm>
            <a:off x="683568" y="5877271"/>
            <a:ext cx="7344815" cy="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808" name="Shape 808"/>
          <p:cNvSpPr txBox="1"/>
          <p:nvPr/>
        </p:nvSpPr>
        <p:spPr>
          <a:xfrm>
            <a:off x="7452320" y="6021287"/>
            <a:ext cx="17994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Avancement dans le projet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647949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Spécificat°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2016100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3384253" y="6021287"/>
            <a:ext cx="1259754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</a:t>
            </a:r>
            <a:r>
              <a:rPr baseline="30000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mnt</a:t>
            </a: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Intégration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4752405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Editorial</a:t>
            </a:r>
          </a:p>
        </p:txBody>
      </p:sp>
      <p:sp>
        <p:nvSpPr>
          <p:cNvPr id="813" name="Shape 813"/>
          <p:cNvSpPr txBox="1"/>
          <p:nvPr/>
        </p:nvSpPr>
        <p:spPr>
          <a:xfrm>
            <a:off x="6120557" y="6021287"/>
            <a:ext cx="1259754" cy="349702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0" rIns="0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Etc..</a:t>
            </a:r>
          </a:p>
        </p:txBody>
      </p:sp>
      <p:sp>
        <p:nvSpPr>
          <p:cNvPr id="814" name="Shape 814"/>
          <p:cNvSpPr/>
          <p:nvPr/>
        </p:nvSpPr>
        <p:spPr>
          <a:xfrm>
            <a:off x="4788023" y="5048308"/>
            <a:ext cx="1134703" cy="828962"/>
          </a:xfrm>
          <a:prstGeom prst="rect">
            <a:avLst/>
          </a:prstGeom>
          <a:solidFill>
            <a:srgbClr val="31859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2051719" y="2780927"/>
            <a:ext cx="1134703" cy="864095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3437296" y="2782636"/>
            <a:ext cx="1134703" cy="1549042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4788023" y="2780927"/>
            <a:ext cx="1134703" cy="2269123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6156176" y="2780927"/>
            <a:ext cx="1134703" cy="2917195"/>
          </a:xfrm>
          <a:prstGeom prst="rect">
            <a:avLst/>
          </a:prstGeom>
          <a:solidFill>
            <a:srgbClr val="B6DDE7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/>
        </p:nvSpPr>
        <p:spPr>
          <a:xfrm>
            <a:off x="467543" y="2443533"/>
            <a:ext cx="4104456" cy="553417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Coût de la Non Qualité</a:t>
            </a:r>
          </a:p>
        </p:txBody>
      </p:sp>
      <p:sp>
        <p:nvSpPr>
          <p:cNvPr id="824" name="Shape 824"/>
          <p:cNvSpPr/>
          <p:nvPr/>
        </p:nvSpPr>
        <p:spPr>
          <a:xfrm>
            <a:off x="5004048" y="2443533"/>
            <a:ext cx="3888432" cy="553417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Coût d’Obtention de la Qualité</a:t>
            </a:r>
          </a:p>
        </p:txBody>
      </p:sp>
      <p:sp>
        <p:nvSpPr>
          <p:cNvPr id="825" name="Shape 8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26" name="Shape 826"/>
          <p:cNvSpPr/>
          <p:nvPr/>
        </p:nvSpPr>
        <p:spPr>
          <a:xfrm>
            <a:off x="467543" y="3140967"/>
            <a:ext cx="4104456" cy="29238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Corrections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Erreurs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Réclamations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Temps perdu et abandon des utilisateurs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Détérioration image de marque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Surqualité, sur-spécification 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20000"/>
              <a:buFont typeface="Noto Sans Symbols"/>
              <a:buChar char="▪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</a:t>
            </a: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</a:p>
        </p:txBody>
      </p:sp>
      <p:sp>
        <p:nvSpPr>
          <p:cNvPr id="827" name="Shape 827"/>
          <p:cNvSpPr/>
          <p:nvPr/>
        </p:nvSpPr>
        <p:spPr>
          <a:xfrm>
            <a:off x="5004048" y="3140967"/>
            <a:ext cx="3888432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Spécification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Revue, test, recette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Procédure, mode opératoires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Outils, mesure, traçabilité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Communication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Veille 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etc.</a:t>
            </a:r>
          </a:p>
        </p:txBody>
      </p:sp>
      <p:sp>
        <p:nvSpPr>
          <p:cNvPr id="828" name="Shape 828"/>
          <p:cNvSpPr/>
          <p:nvPr/>
        </p:nvSpPr>
        <p:spPr>
          <a:xfrm>
            <a:off x="467543" y="1881991"/>
            <a:ext cx="41044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CNQ</a:t>
            </a:r>
          </a:p>
        </p:txBody>
      </p:sp>
      <p:sp>
        <p:nvSpPr>
          <p:cNvPr id="829" name="Shape 829"/>
          <p:cNvSpPr/>
          <p:nvPr/>
        </p:nvSpPr>
        <p:spPr>
          <a:xfrm>
            <a:off x="5004048" y="1881991"/>
            <a:ext cx="388843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fr-FR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COQ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Quelle maison est la plus chère 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Pourquoi  ?</a:t>
            </a:r>
          </a:p>
        </p:txBody>
      </p:sp>
      <p:pic>
        <p:nvPicPr>
          <p:cNvPr descr="Afficher l'image d'origine" id="836" name="Shape 836"/>
          <p:cNvPicPr preferRelativeResize="0"/>
          <p:nvPr/>
        </p:nvPicPr>
        <p:blipFill rotWithShape="1">
          <a:blip r:embed="rId3">
            <a:alphaModFix/>
          </a:blip>
          <a:srcRect b="13116" l="0" r="1537" t="0"/>
          <a:stretch/>
        </p:blipFill>
        <p:spPr>
          <a:xfrm>
            <a:off x="0" y="2517234"/>
            <a:ext cx="4501703" cy="2639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fficher l'image d'origine" id="837" name="Shape 8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8358" y="2517234"/>
            <a:ext cx="4525640" cy="263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certification </a:t>
            </a:r>
          </a:p>
        </p:txBody>
      </p:sp>
      <p:graphicFrame>
        <p:nvGraphicFramePr>
          <p:cNvPr id="159" name="Shape 159"/>
          <p:cNvGraphicFramePr/>
          <p:nvPr/>
        </p:nvGraphicFramePr>
        <p:xfrm>
          <a:off x="395536" y="16001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{5697A3CD-701B-4209-A6A5-DB0E7AC642BE}</a:tableStyleId>
              </a:tblPr>
              <a:tblGrid>
                <a:gridCol w="2304250"/>
                <a:gridCol w="6120675"/>
              </a:tblGrid>
              <a:tr h="186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fr-FR" sz="2400" u="none" cap="none" strike="noStrike"/>
                        <a:t>Score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fr-FR" sz="2400"/>
                        <a:t>Niveau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0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Supérieur à 900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Maîtrise complète des bonnes pratiques et du vocabulaire associé. Niveau de connaissances optimal pour être référent et formateur sur la qualité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Entre 800 et 899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Excellente connaissance des bonnes pratiques qualité Web et du vocabulaire associé. Compétences réelles et appréciables pour participer à des projets avec d'autres professionnels.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Entre 700 et 799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Bonne connaissance des bonnes pratiques qualité Web et du vocabulaire associé. Capacités à comprendre et échanger avec les autres professionnels du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Entre 600 et 699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des fondamentaux des bonnes pratiques qualité Web et des termes du Web. Capacités suffisantes pour comprendre les autres professionnels du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Entre 500 à 599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basique des bonnes pratiques qualité Web et possibilité d'y faire référence. Connaissances élémentaires des processus et du vocabulaire du projet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2000"/>
                        <a:t>Moins de 500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de l'existence des bonnes pratiques. Possibilité d'y faire référence sans connaissance ou compétence présentant une valeur ajoutée dans le projet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ficher l'image d'origine" id="842" name="Shape 842"/>
          <p:cNvPicPr preferRelativeResize="0"/>
          <p:nvPr/>
        </p:nvPicPr>
        <p:blipFill rotWithShape="1">
          <a:blip r:embed="rId3">
            <a:alphaModFix/>
          </a:blip>
          <a:srcRect b="4154" l="0" r="0" t="3329"/>
          <a:stretch/>
        </p:blipFill>
        <p:spPr>
          <a:xfrm>
            <a:off x="4642296" y="2517235"/>
            <a:ext cx="4501703" cy="263995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Quelle le salon le plus cher 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Pourquoi  ?</a:t>
            </a:r>
          </a:p>
        </p:txBody>
      </p:sp>
      <p:pic>
        <p:nvPicPr>
          <p:cNvPr descr="Afficher l'image d'origine" id="845" name="Shape 845"/>
          <p:cNvPicPr preferRelativeResize="0"/>
          <p:nvPr/>
        </p:nvPicPr>
        <p:blipFill rotWithShape="1">
          <a:blip r:embed="rId4">
            <a:alphaModFix/>
          </a:blip>
          <a:srcRect b="22337" l="3855" r="0" t="8217"/>
          <a:stretch/>
        </p:blipFill>
        <p:spPr>
          <a:xfrm>
            <a:off x="0" y="2517235"/>
            <a:ext cx="4501703" cy="2639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/>
        </p:nvSpPr>
        <p:spPr>
          <a:xfrm>
            <a:off x="755585" y="2427891"/>
            <a:ext cx="3282253" cy="4154312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2475665" y="2882190"/>
            <a:ext cx="1418853" cy="331513"/>
          </a:xfrm>
          <a:prstGeom prst="roundRect">
            <a:avLst>
              <a:gd fmla="val 14602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2475665" y="3468200"/>
            <a:ext cx="1418853" cy="331514"/>
          </a:xfrm>
          <a:prstGeom prst="roundRect">
            <a:avLst>
              <a:gd fmla="val 13074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2475665" y="4053094"/>
            <a:ext cx="1418853" cy="331514"/>
          </a:xfrm>
          <a:prstGeom prst="roundRect">
            <a:avLst>
              <a:gd fmla="val 12000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4" name="Shape 854"/>
          <p:cNvSpPr/>
          <p:nvPr/>
        </p:nvSpPr>
        <p:spPr>
          <a:xfrm>
            <a:off x="2475665" y="4640221"/>
            <a:ext cx="1418853" cy="1115094"/>
          </a:xfrm>
          <a:prstGeom prst="roundRect">
            <a:avLst>
              <a:gd fmla="val 4690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1476975" y="2858974"/>
            <a:ext cx="912425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 :</a:t>
            </a:r>
          </a:p>
        </p:txBody>
      </p:sp>
      <p:sp>
        <p:nvSpPr>
          <p:cNvPr id="856" name="Shape 856"/>
          <p:cNvSpPr/>
          <p:nvPr/>
        </p:nvSpPr>
        <p:spPr>
          <a:xfrm>
            <a:off x="1043809" y="3444983"/>
            <a:ext cx="1335617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Prénom :</a:t>
            </a:r>
          </a:p>
        </p:txBody>
      </p:sp>
      <p:sp>
        <p:nvSpPr>
          <p:cNvPr id="857" name="Shape 857"/>
          <p:cNvSpPr/>
          <p:nvPr/>
        </p:nvSpPr>
        <p:spPr>
          <a:xfrm>
            <a:off x="1086900" y="4030994"/>
            <a:ext cx="1290735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Société :</a:t>
            </a:r>
          </a:p>
        </p:txBody>
      </p:sp>
      <p:sp>
        <p:nvSpPr>
          <p:cNvPr id="858" name="Shape 858"/>
          <p:cNvSpPr/>
          <p:nvPr/>
        </p:nvSpPr>
        <p:spPr>
          <a:xfrm>
            <a:off x="886284" y="4619237"/>
            <a:ext cx="1479887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 :</a:t>
            </a:r>
          </a:p>
        </p:txBody>
      </p:sp>
      <p:sp>
        <p:nvSpPr>
          <p:cNvPr id="859" name="Shape 859"/>
          <p:cNvSpPr/>
          <p:nvPr/>
        </p:nvSpPr>
        <p:spPr>
          <a:xfrm>
            <a:off x="755585" y="382562"/>
            <a:ext cx="3181379" cy="612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Formulaire A</a:t>
            </a:r>
          </a:p>
        </p:txBody>
      </p:sp>
      <p:sp>
        <p:nvSpPr>
          <p:cNvPr id="860" name="Shape 860"/>
          <p:cNvSpPr/>
          <p:nvPr/>
        </p:nvSpPr>
        <p:spPr>
          <a:xfrm>
            <a:off x="5225117" y="382562"/>
            <a:ext cx="3199911" cy="612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Formulaire B</a:t>
            </a:r>
          </a:p>
        </p:txBody>
      </p:sp>
      <p:grpSp>
        <p:nvGrpSpPr>
          <p:cNvPr id="861" name="Shape 861"/>
          <p:cNvGrpSpPr/>
          <p:nvPr/>
        </p:nvGrpSpPr>
        <p:grpSpPr>
          <a:xfrm>
            <a:off x="2445527" y="5970744"/>
            <a:ext cx="1182067" cy="395138"/>
            <a:chOff x="0" y="0"/>
            <a:chExt cx="1681031" cy="561380"/>
          </a:xfrm>
        </p:grpSpPr>
        <p:sp>
          <p:nvSpPr>
            <p:cNvPr id="862" name="Shape 862"/>
            <p:cNvSpPr/>
            <p:nvPr/>
          </p:nvSpPr>
          <p:spPr>
            <a:xfrm>
              <a:off x="0" y="0"/>
              <a:ext cx="1681031" cy="561380"/>
            </a:xfrm>
            <a:prstGeom prst="roundRect">
              <a:avLst>
                <a:gd fmla="val 14282" name="adj"/>
              </a:avLst>
            </a:prstGeom>
            <a:solidFill>
              <a:srgbClr val="DDDDDD"/>
            </a:solidFill>
            <a:ln cap="flat" cmpd="sng" w="25400">
              <a:solidFill>
                <a:srgbClr val="535353"/>
              </a:solidFill>
              <a:prstDash val="solid"/>
              <a:bevel/>
              <a:headEnd len="med" w="med" type="none"/>
              <a:tailEnd len="med" w="med" type="none"/>
            </a:ln>
          </p:spPr>
          <p:txBody>
            <a:bodyPr anchorCtr="0" anchor="b" bIns="50800" lIns="50800" rIns="50800" tIns="50800">
              <a:noAutofit/>
            </a:bodyPr>
            <a:lstStyle/>
            <a:p>
              <a:pPr indent="7620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23480" y="64198"/>
              <a:ext cx="1634070" cy="473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50800" lIns="50800" rIns="50800" tIns="50800">
              <a:noAutofit/>
            </a:bodyPr>
            <a:lstStyle/>
            <a:p>
              <a:pPr indent="3810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Envoyer</a:t>
              </a:r>
            </a:p>
          </p:txBody>
        </p:sp>
      </p:grpSp>
      <p:sp>
        <p:nvSpPr>
          <p:cNvPr id="864" name="Shape 864"/>
          <p:cNvSpPr/>
          <p:nvPr/>
        </p:nvSpPr>
        <p:spPr>
          <a:xfrm>
            <a:off x="5234939" y="2427891"/>
            <a:ext cx="3282254" cy="4154312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6955021" y="2882190"/>
            <a:ext cx="1418157" cy="331513"/>
          </a:xfrm>
          <a:prstGeom prst="roundRect">
            <a:avLst>
              <a:gd fmla="val 14602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6" name="Shape 866"/>
          <p:cNvSpPr/>
          <p:nvPr/>
        </p:nvSpPr>
        <p:spPr>
          <a:xfrm>
            <a:off x="6955021" y="3468200"/>
            <a:ext cx="1418157" cy="331514"/>
          </a:xfrm>
          <a:prstGeom prst="roundRect">
            <a:avLst>
              <a:gd fmla="val 13074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6955021" y="4053094"/>
            <a:ext cx="1418157" cy="331514"/>
          </a:xfrm>
          <a:prstGeom prst="roundRect">
            <a:avLst>
              <a:gd fmla="val 12000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6955021" y="4640221"/>
            <a:ext cx="1418157" cy="1115094"/>
          </a:xfrm>
          <a:prstGeom prst="roundRect">
            <a:avLst>
              <a:gd fmla="val 4690" name="adj"/>
            </a:avLst>
          </a:prstGeom>
          <a:solidFill>
            <a:srgbClr val="DDDDDD"/>
          </a:solidFill>
          <a:ln cap="flat" cmpd="sng" w="25400">
            <a:solidFill>
              <a:srgbClr val="535353"/>
            </a:solidFill>
            <a:prstDash val="solid"/>
            <a:bevel/>
            <a:headEnd len="med" w="med" type="none"/>
            <a:tailEnd len="med" w="med" type="none"/>
          </a:ln>
        </p:spPr>
        <p:txBody>
          <a:bodyPr anchorCtr="0" anchor="ctr" bIns="35700" lIns="35700" rIns="35700" tIns="35700">
            <a:noAutofit/>
          </a:bodyPr>
          <a:lstStyle/>
          <a:p>
            <a:pPr indent="76200" lvl="0" marL="0" marR="0" rtl="0" algn="ctr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5955769" y="2858974"/>
            <a:ext cx="912425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Nom :</a:t>
            </a:r>
          </a:p>
        </p:txBody>
      </p:sp>
      <p:sp>
        <p:nvSpPr>
          <p:cNvPr id="870" name="Shape 870"/>
          <p:cNvSpPr/>
          <p:nvPr/>
        </p:nvSpPr>
        <p:spPr>
          <a:xfrm>
            <a:off x="5522048" y="3444983"/>
            <a:ext cx="1335617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Prénom :</a:t>
            </a:r>
          </a:p>
        </p:txBody>
      </p:sp>
      <p:sp>
        <p:nvSpPr>
          <p:cNvPr id="871" name="Shape 871"/>
          <p:cNvSpPr/>
          <p:nvPr/>
        </p:nvSpPr>
        <p:spPr>
          <a:xfrm>
            <a:off x="5565698" y="4030994"/>
            <a:ext cx="1290735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Société :</a:t>
            </a:r>
          </a:p>
        </p:txBody>
      </p:sp>
      <p:sp>
        <p:nvSpPr>
          <p:cNvPr id="872" name="Shape 872"/>
          <p:cNvSpPr/>
          <p:nvPr/>
        </p:nvSpPr>
        <p:spPr>
          <a:xfrm>
            <a:off x="5365082" y="4619237"/>
            <a:ext cx="1479887" cy="37682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rIns="35700" tIns="35700">
            <a:noAutofit/>
          </a:bodyPr>
          <a:lstStyle/>
          <a:p>
            <a:pPr indent="3810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fr-FR" sz="2200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 :</a:t>
            </a:r>
          </a:p>
        </p:txBody>
      </p:sp>
      <p:grpSp>
        <p:nvGrpSpPr>
          <p:cNvPr id="873" name="Shape 873"/>
          <p:cNvGrpSpPr/>
          <p:nvPr/>
        </p:nvGrpSpPr>
        <p:grpSpPr>
          <a:xfrm>
            <a:off x="6923765" y="5970744"/>
            <a:ext cx="1182067" cy="395138"/>
            <a:chOff x="0" y="0"/>
            <a:chExt cx="1681031" cy="561380"/>
          </a:xfrm>
        </p:grpSpPr>
        <p:sp>
          <p:nvSpPr>
            <p:cNvPr id="874" name="Shape 874"/>
            <p:cNvSpPr/>
            <p:nvPr/>
          </p:nvSpPr>
          <p:spPr>
            <a:xfrm>
              <a:off x="0" y="0"/>
              <a:ext cx="1681031" cy="561380"/>
            </a:xfrm>
            <a:prstGeom prst="roundRect">
              <a:avLst>
                <a:gd fmla="val 14282" name="adj"/>
              </a:avLst>
            </a:prstGeom>
            <a:solidFill>
              <a:srgbClr val="DDDDDD"/>
            </a:solidFill>
            <a:ln cap="flat" cmpd="sng" w="25400">
              <a:solidFill>
                <a:srgbClr val="535353"/>
              </a:solidFill>
              <a:prstDash val="solid"/>
              <a:bevel/>
              <a:headEnd len="med" w="med" type="none"/>
              <a:tailEnd len="med" w="med" type="none"/>
            </a:ln>
          </p:spPr>
          <p:txBody>
            <a:bodyPr anchorCtr="0" anchor="b" bIns="50800" lIns="50800" rIns="50800" tIns="50800">
              <a:noAutofit/>
            </a:bodyPr>
            <a:lstStyle/>
            <a:p>
              <a:pPr indent="7620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1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5" name="Shape 875"/>
            <p:cNvSpPr/>
            <p:nvPr/>
          </p:nvSpPr>
          <p:spPr>
            <a:xfrm>
              <a:off x="23480" y="64198"/>
              <a:ext cx="1634070" cy="473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50800" lIns="50800" rIns="50800" tIns="50800">
              <a:noAutofit/>
            </a:bodyPr>
            <a:lstStyle/>
            <a:p>
              <a:pPr indent="3810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fr-FR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Envoyer</a:t>
              </a:r>
            </a:p>
          </p:txBody>
        </p:sp>
      </p:grpSp>
      <p:sp>
        <p:nvSpPr>
          <p:cNvPr id="876" name="Shape 8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457200" y="1600200"/>
            <a:ext cx="8229600" cy="1705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 formulaire est le plus cher ?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ficher l'image d'origine" id="882" name="Shape 882"/>
          <p:cNvPicPr preferRelativeResize="0"/>
          <p:nvPr/>
        </p:nvPicPr>
        <p:blipFill rotWithShape="1">
          <a:blip r:embed="rId3">
            <a:alphaModFix/>
          </a:blip>
          <a:srcRect b="0" l="0" r="0" t="11497"/>
          <a:stretch/>
        </p:blipFill>
        <p:spPr>
          <a:xfrm>
            <a:off x="13152" y="2204864"/>
            <a:ext cx="4456843" cy="296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7983" y="2204864"/>
            <a:ext cx="4608512" cy="3112437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Shape 88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 site est le plus cher 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Pourquoi  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Tout a un coût</a:t>
            </a:r>
          </a:p>
        </p:txBody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457200" y="1600200"/>
            <a:ext cx="843527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96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 moteur de recherche est le plus cher ?</a:t>
            </a: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98666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592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96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Pourquoi  ?</a:t>
            </a:r>
          </a:p>
        </p:txBody>
      </p:sp>
      <p:pic>
        <p:nvPicPr>
          <p:cNvPr id="892" name="Shape 8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2420885"/>
            <a:ext cx="3413854" cy="289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 rotWithShape="1">
          <a:blip r:embed="rId4">
            <a:alphaModFix/>
          </a:blip>
          <a:srcRect b="0" l="0" r="38344" t="0"/>
          <a:stretch/>
        </p:blipFill>
        <p:spPr>
          <a:xfrm>
            <a:off x="4788023" y="2355572"/>
            <a:ext cx="3558120" cy="302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</a:t>
            </a:r>
          </a:p>
        </p:txBody>
      </p:sp>
      <p:sp>
        <p:nvSpPr>
          <p:cNvPr id="899" name="Shape 899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Famille de référentiels</a:t>
            </a:r>
          </a:p>
        </p:txBody>
      </p:sp>
      <p:pic>
        <p:nvPicPr>
          <p:cNvPr descr="Capture d’écran 2015-10-06 à 21.25.59.png" id="906" name="Shape 9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1844824"/>
            <a:ext cx="6751861" cy="14424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1.27.55.png" id="907" name="Shape 9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680" y="4941167"/>
            <a:ext cx="3342759" cy="1464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1.27.49.png" id="908" name="Shape 9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6055" y="3386666"/>
            <a:ext cx="3342759" cy="1464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1.27.44.png" id="909" name="Shape 9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1680" y="3429000"/>
            <a:ext cx="3361176" cy="1464184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/>
          <p:nvPr/>
        </p:nvSpPr>
        <p:spPr>
          <a:xfrm>
            <a:off x="5076055" y="4950167"/>
            <a:ext cx="3888432" cy="143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Premier pas vers l'accessibilité</a:t>
            </a: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Second pas vers l'accessibilité</a:t>
            </a: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b="1"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 IT</a:t>
            </a:r>
          </a:p>
          <a:p>
            <a:pPr indent="0" lvl="0" marL="0" marR="0" rtl="0" algn="l">
              <a:spcBef>
                <a:spcPts val="600"/>
              </a:spcBef>
              <a:buSzPct val="25000"/>
              <a:buNone/>
            </a:pPr>
            <a:r>
              <a:rPr b="1" lang="fr-FR" sz="18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OpenData </a:t>
            </a:r>
          </a:p>
        </p:txBody>
      </p:sp>
      <p:pic>
        <p:nvPicPr>
          <p:cNvPr descr="Capture d’écran 2015-10-06 à 21.30.32.png" id="911" name="Shape 9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-1295400" y="3180513"/>
            <a:ext cx="37338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395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 pour la qualité web</a:t>
            </a:r>
          </a:p>
        </p:txBody>
      </p:sp>
      <p:sp>
        <p:nvSpPr>
          <p:cNvPr id="917" name="Shape 91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8" name="Shape 918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11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6143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176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</a:t>
            </a:r>
          </a:p>
        </p:txBody>
      </p:sp>
      <p:pic>
        <p:nvPicPr>
          <p:cNvPr id="927" name="Shape 9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7422" y="1988391"/>
            <a:ext cx="2772000" cy="208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Shape 9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6111" y="1997041"/>
            <a:ext cx="2772000" cy="20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Shape 9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6176" y="1988391"/>
            <a:ext cx="2772000" cy="207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</a:t>
            </a:r>
          </a:p>
        </p:txBody>
      </p:sp>
      <p:pic>
        <p:nvPicPr>
          <p:cNvPr id="935" name="Shape 9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1724" y="1987935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6176" y="200629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818" y="1987935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Shape 9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7408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Shape 9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86000" y="4229187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Shape 9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6176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395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</a:t>
            </a:r>
          </a:p>
        </p:txBody>
      </p:sp>
      <p:pic>
        <p:nvPicPr>
          <p:cNvPr id="946" name="Shape 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18" y="1987935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Shape 9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6000" y="198359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176" y="200629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952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6339" y="4230319"/>
            <a:ext cx="2772000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4637" y="4229187"/>
            <a:ext cx="2772000" cy="20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Tour de table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25000"/>
              <a:buFont typeface="Arial"/>
              <a:buNone/>
            </a:pPr>
            <a:r>
              <a:rPr b="0" i="0" lang="fr-FR" sz="48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êtes-vous ?</a:t>
            </a:r>
          </a:p>
          <a:p>
            <a:pPr indent="0" lvl="0" marL="0" marR="0" rtl="0" algn="ctr">
              <a:spcBef>
                <a:spcPts val="444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Arial"/>
              <a:buNone/>
            </a:pPr>
            <a:r>
              <a:rPr b="0" i="0" lang="fr-FR" sz="60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Qu’attendez-vous de cette formation ? </a:t>
            </a:r>
          </a:p>
          <a:p>
            <a:pPr indent="0" lvl="0" marL="0" marR="0" rtl="0" algn="ctr">
              <a:spcBef>
                <a:spcPts val="4440"/>
              </a:spcBef>
              <a:spcAft>
                <a:spcPts val="0"/>
              </a:spcAft>
              <a:buClr>
                <a:srgbClr val="4BACC6"/>
              </a:buClr>
              <a:buSzPct val="25000"/>
              <a:buFont typeface="Arial"/>
              <a:buNone/>
            </a:pPr>
            <a:r>
              <a:rPr b="0" i="0" lang="fr-FR" sz="4000" u="none" cap="none" strike="noStrike">
                <a:solidFill>
                  <a:srgbClr val="4BACC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Qu’allons-nous apprendre 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bonnes pratiques du web</a:t>
            </a:r>
          </a:p>
        </p:txBody>
      </p:sp>
      <p:sp>
        <p:nvSpPr>
          <p:cNvPr id="957" name="Shape 95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Avant-propos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Anatomie d’une fiche BP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817239" y="1700808"/>
            <a:ext cx="5842992" cy="1656183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87200" lIns="144000" rIns="144000" tIns="1404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5"/>
              </a:buClr>
              <a:buSzPct val="25000"/>
              <a:buFont typeface="Century Gothic"/>
              <a:buNone/>
            </a:pPr>
            <a:r>
              <a:rPr lang="fr-FR" sz="440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Bonne pratique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1115616" y="3502082"/>
            <a:ext cx="4896543" cy="2951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Objectif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 technique</a:t>
            </a:r>
          </a:p>
          <a:p>
            <a:pPr indent="-3429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Moyen de contrôle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5220071" y="3501007"/>
            <a:ext cx="2915816" cy="2951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Niveau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Thématique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VPTCS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Processus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Exigences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Noto Sans Symbols"/>
              <a:buChar char="▪"/>
            </a:pPr>
            <a:r>
              <a:rPr lang="fr-FR" sz="2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Automatisation</a:t>
            </a:r>
          </a:p>
          <a:p>
            <a:pPr indent="-342900" lvl="0" marL="342900" marR="0" rtl="0" algn="l">
              <a:spcBef>
                <a:spcPts val="48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7" name="Shape 967"/>
          <p:cNvSpPr txBox="1"/>
          <p:nvPr/>
        </p:nvSpPr>
        <p:spPr>
          <a:xfrm>
            <a:off x="6660232" y="1700808"/>
            <a:ext cx="1800199" cy="1656183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87200" lIns="144000" rIns="144000" tIns="1404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lang="fr-FR" sz="4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N°</a:t>
            </a:r>
          </a:p>
        </p:txBody>
      </p:sp>
      <p:sp>
        <p:nvSpPr>
          <p:cNvPr id="968" name="Shape 968"/>
          <p:cNvSpPr/>
          <p:nvPr/>
        </p:nvSpPr>
        <p:spPr>
          <a:xfrm>
            <a:off x="827583" y="1700808"/>
            <a:ext cx="7632848" cy="475252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bonnes pratiques du web</a:t>
            </a:r>
          </a:p>
        </p:txBody>
      </p:sp>
      <p:sp>
        <p:nvSpPr>
          <p:cNvPr id="974" name="Shape 974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Définitions préliminaires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 d’écran 2015-10-06 à 22.24.27.png" id="980" name="Shape 9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007" y="548679"/>
            <a:ext cx="4229100" cy="1384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3.17.png" id="981" name="Shape 9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19" y="548679"/>
            <a:ext cx="4203699" cy="2044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2.52.png" id="982" name="Shape 9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519" y="2708919"/>
            <a:ext cx="4216400" cy="2070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2.42.png" id="983" name="Shape 9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2132856"/>
            <a:ext cx="4292600" cy="133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1.05.png" id="984" name="Shape 9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4007" y="3789039"/>
            <a:ext cx="4267584" cy="2374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1.49.png" id="985" name="Shape 9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1519" y="5085183"/>
            <a:ext cx="4216400" cy="1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 d’écran 2015-10-06 à 22.22.21.png" id="990" name="Shape 9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091" y="511324"/>
            <a:ext cx="4317999" cy="450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1.59.png" id="991" name="Shape 9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2580" y="511324"/>
            <a:ext cx="42799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1.38.png" id="992" name="Shape 9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2580" y="2405608"/>
            <a:ext cx="4203699" cy="1562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21.29.png" id="993" name="Shape 9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2580" y="4443287"/>
            <a:ext cx="4241799" cy="2044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15-10-06 à 22.30.53.png" id="994" name="Shape 9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0091" y="5191844"/>
            <a:ext cx="4292600" cy="13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table ! </a:t>
            </a:r>
          </a:p>
        </p:txBody>
      </p:sp>
      <p:sp>
        <p:nvSpPr>
          <p:cNvPr id="1000" name="Shape 1000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217 bonnes pratiques par le menu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Webforce3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3/4 mai 2016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Century Gothic"/>
              <a:buNone/>
            </a:pPr>
            <a:r>
              <a:rPr b="1" i="0" lang="fr-FR" sz="4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Préparation à la certification Opquast</a:t>
            </a:r>
          </a:p>
        </p:txBody>
      </p:sp>
      <p:sp>
        <p:nvSpPr>
          <p:cNvPr id="1007" name="Shape 100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8" name="Shape 1008"/>
          <p:cNvSpPr/>
          <p:nvPr/>
        </p:nvSpPr>
        <p:spPr>
          <a:xfrm>
            <a:off x="0" y="0"/>
            <a:ext cx="9144000" cy="4766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Formation Qualité – EEMI </a:t>
            </a:r>
            <a:r>
              <a:rPr lang="fr-FR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6 novembre 2015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</a:t>
            </a:r>
          </a:p>
        </p:txBody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457200" y="1600200"/>
            <a:ext cx="4474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 est un test sur 1000 points permettant de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vérifier le degré de maîtrise des meilleures pratiques du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indent="-342900" lvl="0" marL="342900" marR="0" rtl="0" algn="l"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certificat et le score obtenu au test atteste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connaissances et compétences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indent="-342900" lvl="0" marL="342900" marR="0" rtl="0" algn="l">
              <a:spcBef>
                <a:spcPts val="2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Opquast certified est un outil de </a:t>
            </a:r>
            <a:r>
              <a:rPr b="1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reconnaissance et d’appartenance à la communauté des meilleurs professionnels du Web</a:t>
            </a: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1015" name="Shape 10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039" y="1485621"/>
            <a:ext cx="3652178" cy="51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certification </a:t>
            </a:r>
          </a:p>
        </p:txBody>
      </p:sp>
      <p:graphicFrame>
        <p:nvGraphicFramePr>
          <p:cNvPr id="1021" name="Shape 1021"/>
          <p:cNvGraphicFramePr/>
          <p:nvPr/>
        </p:nvGraphicFramePr>
        <p:xfrm>
          <a:off x="395536" y="16001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{5697A3CD-701B-4209-A6A5-DB0E7AC642BE}</a:tableStyleId>
              </a:tblPr>
              <a:tblGrid>
                <a:gridCol w="1296150"/>
                <a:gridCol w="792100"/>
                <a:gridCol w="6336700"/>
              </a:tblGrid>
              <a:tr h="186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fr-FR" sz="2400"/>
                        <a:t>Score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2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fr-FR" sz="2400"/>
                        <a:t>Niveau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06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Supérieur à 900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Maîtrise complète des bonnes pratiques et du vocabulaire associé. Niveau de connaissances optimal pour être référent et formateur sur la qualité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Entre 800 et 899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Excellente connaissance des bonnes pratiques qualité Web et du vocabulaire associé. Compétences réelles et appréciables pour participer à des projets avec d'autres professionnels.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Entre 700 et 799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Bonne connaissance des bonnes pratiques qualité Web et du vocabulaire associé. Capacités à comprendre et échanger avec les autres professionnels du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Entre 600 et 699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des fondamentaux des bonnes pratiques qualité Web et des termes du Web. Capacités suffisantes pour comprendre les autres professionnels du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Entre 500 à 599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basique des bonnes pratiques qualité Web et possibilité d'y faire référence. Connaissances élémentaires des processus et du vocabulaire du projet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746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800"/>
                        <a:t>Moins de 500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fr-FR" sz="1400"/>
                        <a:t>Connaissance de l'existence des bonnes pratiques. Possibilité d'y faire référence sans connaissance ou compétence présentant une valeur ajoutée dans le projet Web.</a:t>
                      </a:r>
                    </a:p>
                  </a:txBody>
                  <a:tcPr marT="23325" marB="23325" marR="46650" marL="466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pic>
        <p:nvPicPr>
          <p:cNvPr id="1022" name="Shape 10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349" y="2091257"/>
            <a:ext cx="606874" cy="60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Shape 10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2023" y="2831310"/>
            <a:ext cx="606874" cy="60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Shape 10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2023" y="3524342"/>
            <a:ext cx="606874" cy="62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Shape 10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2023" y="4261551"/>
            <a:ext cx="606874" cy="62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Shape 10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41349" y="5026835"/>
            <a:ext cx="606874" cy="62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Attention !</a:t>
            </a:r>
          </a:p>
        </p:txBody>
      </p:sp>
      <p:pic>
        <p:nvPicPr>
          <p:cNvPr descr="Afficher l'image d'origine" id="1032" name="Shape 10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6096" y="1628800"/>
            <a:ext cx="3190070" cy="3505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Shape 1033"/>
          <p:cNvSpPr txBox="1"/>
          <p:nvPr>
            <p:ph idx="1" type="body"/>
          </p:nvPr>
        </p:nvSpPr>
        <p:spPr>
          <a:xfrm>
            <a:off x="457200" y="1600200"/>
            <a:ext cx="483487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score médiocre ne remet pas en cause vos talents de développeur ou [job]. </a:t>
            </a:r>
            <a:b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indique que vous n’êtes pas un </a:t>
            </a:r>
            <a:r>
              <a:rPr b="0" i="0" lang="fr-FR" sz="24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expert</a:t>
            </a: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la </a:t>
            </a:r>
            <a:r>
              <a:rPr b="0" i="0" lang="fr-FR" sz="2400" u="sng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qualité</a:t>
            </a: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 vous ne serez pas des experts demain ! Obtenir un score de 700/750 serait déjà un accomplissement !</a:t>
            </a:r>
          </a:p>
        </p:txBody>
      </p:sp>
      <p:pic>
        <p:nvPicPr>
          <p:cNvPr id="1034" name="Shape 10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800" y="5315094"/>
            <a:ext cx="1158800" cy="120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Shape 10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600" y="5315094"/>
            <a:ext cx="1158800" cy="120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Objectifs de la formation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Comprendre la démarche qualité et la notion de prévention des risques</a:t>
            </a:r>
          </a:p>
          <a:p>
            <a:pPr indent="-514350" lvl="0" marL="514350" marR="0" rtl="0" algn="l">
              <a:lnSpc>
                <a:spcPct val="90000"/>
              </a:lnSpc>
              <a:spcBef>
                <a:spcPts val="316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Comprendre les différentes étapes de conception et leurs enjeux de qualité</a:t>
            </a:r>
          </a:p>
          <a:p>
            <a:pPr indent="-514350" lvl="0" marL="514350" marR="0" rtl="0" algn="l">
              <a:lnSpc>
                <a:spcPct val="90000"/>
              </a:lnSpc>
              <a:spcBef>
                <a:spcPts val="316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Connaitre les bonnes pratiques Opquast</a:t>
            </a:r>
          </a:p>
          <a:p>
            <a:pPr indent="-514350" lvl="0" marL="514350" marR="0" rtl="0" algn="l">
              <a:lnSpc>
                <a:spcPct val="90000"/>
              </a:lnSpc>
              <a:spcBef>
                <a:spcPts val="316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AutoNum type="arabicPeriod"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Obtenir la certification Opquast !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livre qualité web</a:t>
            </a:r>
          </a:p>
        </p:txBody>
      </p:sp>
      <p:pic>
        <p:nvPicPr>
          <p:cNvPr descr="Afficher l'image d'origine" id="1041" name="Shape 10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856" y="3429000"/>
            <a:ext cx="5456017" cy="317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 txBox="1"/>
          <p:nvPr>
            <p:ph idx="1" type="body"/>
          </p:nvPr>
        </p:nvSpPr>
        <p:spPr>
          <a:xfrm>
            <a:off x="457200" y="1600200"/>
            <a:ext cx="8229228" cy="1684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seconde partie du livre est essentielle. Pour réussir l’examen, vous devez être en mesure d’adopter les postures qui y sont décrites.</a:t>
            </a: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3" name="Shape 1043"/>
          <p:cNvSpPr txBox="1"/>
          <p:nvPr/>
        </p:nvSpPr>
        <p:spPr>
          <a:xfrm>
            <a:off x="467543" y="3616423"/>
            <a:ext cx="2592287" cy="24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 pour comprendre la seconde partie, il faut avoir lu la première ☺</a:t>
            </a: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Attention, mise à jour !</a:t>
            </a:r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plateforme de training</a:t>
            </a:r>
          </a:p>
        </p:txBody>
      </p:sp>
      <p:pic>
        <p:nvPicPr>
          <p:cNvPr id="1049" name="Shape 10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1484783"/>
            <a:ext cx="6924983" cy="511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plateforme de training</a:t>
            </a:r>
          </a:p>
        </p:txBody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exercices pratiques</a:t>
            </a:r>
          </a:p>
        </p:txBody>
      </p:sp>
      <p:pic>
        <p:nvPicPr>
          <p:cNvPr id="1056" name="Shape 10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276872"/>
            <a:ext cx="6662316" cy="37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plateforme de training</a:t>
            </a:r>
          </a:p>
        </p:txBody>
      </p:sp>
      <p:sp>
        <p:nvSpPr>
          <p:cNvPr id="1062" name="Shape 106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quiz évolutifs, jusqu’à l’examen blanc</a:t>
            </a:r>
          </a:p>
        </p:txBody>
      </p:sp>
      <p:pic>
        <p:nvPicPr>
          <p:cNvPr id="1063" name="Shape 10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924943"/>
            <a:ext cx="8022916" cy="335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plateforme de training</a:t>
            </a:r>
          </a:p>
        </p:txBody>
      </p:sp>
      <p:sp>
        <p:nvSpPr>
          <p:cNvPr id="1069" name="Shape 106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 mini audit à faire sur le site de votre choix</a:t>
            </a:r>
          </a:p>
        </p:txBody>
      </p:sp>
      <p:pic>
        <p:nvPicPr>
          <p:cNvPr id="1070" name="Shape 10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2996951"/>
            <a:ext cx="7869237" cy="31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 essentielle</a:t>
            </a:r>
          </a:p>
        </p:txBody>
      </p:sp>
      <p:sp>
        <p:nvSpPr>
          <p:cNvPr id="1076" name="Shape 107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fr-FR" sz="8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Respecter la loi</a:t>
            </a:r>
          </a:p>
          <a:p>
            <a:pPr indent="0" lvl="0" marL="0" marR="0" rtl="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4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est-ce une </a:t>
            </a:r>
            <a:r>
              <a:rPr b="1" i="0" lang="fr-FR" sz="4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bonne pratique ?</a:t>
            </a:r>
            <a:r>
              <a:rPr b="0" i="0" lang="fr-FR" sz="4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Mauvaises bonnes pratiques</a:t>
            </a:r>
          </a:p>
        </p:txBody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457200" y="1600200"/>
            <a:ext cx="5915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Chaque page contient la date de création, de mise à jour et de péremption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design est cohérent avec les objectifs du projet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hyperliens sont vérifiés toutes les semaines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hyperliens externes s'ouvrent dans une nouvelle fenêtre ?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Mauvaises bonnes pratiques</a:t>
            </a:r>
          </a:p>
        </p:txBody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457200" y="1600200"/>
            <a:ext cx="5915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site est déclaré à la CNIL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liens affichés sous forme d'url sont explicites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hyperliens externes s'ouvrent dans une nouvelle fenêtre ?</a:t>
            </a:r>
          </a:p>
          <a:p>
            <a:pPr indent="-342900" lvl="0" marL="342900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contenus multimédias diffusés en direct comportent des sous-titres synchronisés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Sources et remerciements</a:t>
            </a:r>
          </a:p>
        </p:txBody>
      </p:sp>
      <p:sp>
        <p:nvSpPr>
          <p:cNvPr id="1094" name="Shape 109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Qualité Web, le livre</a:t>
            </a:r>
          </a:p>
          <a:p>
            <a:pPr indent="0" lvl="0" marL="0" marR="0" rtl="0" algn="l">
              <a:spcBef>
                <a:spcPts val="196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Référentiel Opquast</a:t>
            </a:r>
          </a:p>
          <a:p>
            <a:pPr indent="0" lvl="0" marL="0" marR="0" rtl="0" algn="l">
              <a:spcBef>
                <a:spcPts val="196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Elie Sloïm, Laurent Denis (Témésis)</a:t>
            </a:r>
          </a:p>
          <a:p>
            <a:pPr indent="0" lvl="0" marL="0" marR="0" rtl="0" algn="l">
              <a:spcBef>
                <a:spcPts val="196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Delphine Malassingne (Ekino)</a:t>
            </a:r>
          </a:p>
          <a:p>
            <a:pPr indent="0" lvl="0" marL="0" marR="0" rtl="0" algn="l">
              <a:spcBef>
                <a:spcPts val="196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Christophe Libert (Région Île-de-France)</a:t>
            </a:r>
          </a:p>
          <a:p>
            <a:pPr indent="0" lvl="0" marL="0" marR="0" rtl="0" algn="l">
              <a:spcBef>
                <a:spcPts val="196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world wide web</a:t>
            </a:r>
          </a:p>
          <a:p>
            <a:pPr indent="0" lvl="0" marL="0" marR="0" rtl="0" algn="l"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/>
        </p:nvSpPr>
        <p:spPr>
          <a:xfrm>
            <a:off x="263094" y="6007326"/>
            <a:ext cx="8629385" cy="64874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3175" lvl="0" marL="1793875" marR="0" rtl="0" algn="l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 support est en Creative Commons (</a:t>
            </a:r>
            <a:r>
              <a:rPr lang="fr-FR" sz="14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http://creativecommons.org/licenses</a:t>
            </a:r>
            <a:r>
              <a:rPr lang="fr-F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indent="-3175" lvl="0" marL="1793875" marR="0" rtl="0" algn="l">
              <a:spcBef>
                <a:spcPts val="0"/>
              </a:spcBef>
              <a:buSzPct val="25000"/>
              <a:buNone/>
            </a:pPr>
            <a:r>
              <a:rPr lang="fr-FR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CC BY-SA - Attribution - Partage dans les Mêmes Conditions  </a:t>
            </a:r>
          </a:p>
        </p:txBody>
      </p:sp>
      <p:pic>
        <p:nvPicPr>
          <p:cNvPr descr="http://creativecommons.org.nz/wp-content/uploads/2012/05/by-sa.png" id="1100" name="Shape 1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320" y="6007326"/>
            <a:ext cx="1841590" cy="648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Shape 1101"/>
          <p:cNvSpPr txBox="1"/>
          <p:nvPr/>
        </p:nvSpPr>
        <p:spPr>
          <a:xfrm>
            <a:off x="2110911" y="2348880"/>
            <a:ext cx="6781567" cy="229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2" marL="914400" marR="0" rtl="0" algn="l">
              <a:spcBef>
                <a:spcPts val="600"/>
              </a:spcBef>
              <a:spcAft>
                <a:spcPts val="0"/>
              </a:spcAft>
              <a:buSzPct val="25000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bertrand@matge.com</a:t>
            </a:r>
          </a:p>
          <a:p>
            <a:pPr indent="0" lvl="2" marL="914400" marR="0" rtl="0" algn="l"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b="0" i="0" lang="fr-FR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@bmatge</a:t>
            </a:r>
          </a:p>
        </p:txBody>
      </p:sp>
      <p:pic>
        <p:nvPicPr>
          <p:cNvPr id="1102" name="Shape 1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7743" y="3429000"/>
            <a:ext cx="674647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07378" y="3955971"/>
            <a:ext cx="748655" cy="68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Shape 1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5536" y="3350048"/>
            <a:ext cx="1302444" cy="127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Shape 1105"/>
          <p:cNvSpPr/>
          <p:nvPr/>
        </p:nvSpPr>
        <p:spPr>
          <a:xfrm>
            <a:off x="467543" y="2060848"/>
            <a:ext cx="712727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fr-FR" sz="7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Bertrand Matge</a:t>
            </a:r>
          </a:p>
        </p:txBody>
      </p:sp>
      <p:sp>
        <p:nvSpPr>
          <p:cNvPr id="1106" name="Shape 1106"/>
          <p:cNvSpPr/>
          <p:nvPr/>
        </p:nvSpPr>
        <p:spPr>
          <a:xfrm>
            <a:off x="467543" y="4661380"/>
            <a:ext cx="1108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fr-FR" sz="1800">
                <a:solidFill>
                  <a:srgbClr val="92CCD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B9VN1U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b="0" i="0" lang="fr-FR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57200" y="1600200"/>
            <a:ext cx="3826768" cy="4997152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0" lIns="144000" rIns="144000" tIns="140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 matin</a:t>
            </a: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Périmètre et définition de la qualité web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modèle de la qualité web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Démarche qualité et prévention des risques</a:t>
            </a:r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Etapes de conception et leurs enjeux de qualité</a:t>
            </a:r>
          </a:p>
          <a:p>
            <a:pPr indent="-342900" lvl="0" marL="3429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processus de production des contenus</a:t>
            </a:r>
          </a:p>
        </p:txBody>
      </p:sp>
      <p:sp>
        <p:nvSpPr>
          <p:cNvPr id="178" name="Shape 178"/>
          <p:cNvSpPr/>
          <p:nvPr/>
        </p:nvSpPr>
        <p:spPr>
          <a:xfrm>
            <a:off x="4932039" y="1628800"/>
            <a:ext cx="3816424" cy="496855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0" lIns="144000" rIns="144000" tIns="1404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Cet après-midi/demain matin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familles de bonnes pratiques</a:t>
            </a:r>
          </a:p>
          <a:p>
            <a:pPr indent="-342900" lvl="1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bonnes pratiques par le menu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SzPct val="25000"/>
              <a:buNone/>
            </a:pPr>
            <a:r>
              <a:rPr lang="fr-FR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Demain après midi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Tour de table et préparation à l’examen</a:t>
            </a:r>
          </a:p>
          <a:p>
            <a:pPr indent="-342900" lvl="1" marL="342900" marR="0" rtl="0" algn="l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b="0" i="0" lang="fr-FR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